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28" r:id="rId3"/>
    <p:sldId id="300" r:id="rId4"/>
    <p:sldId id="301" r:id="rId5"/>
    <p:sldId id="276" r:id="rId6"/>
    <p:sldId id="258" r:id="rId7"/>
    <p:sldId id="257" r:id="rId8"/>
    <p:sldId id="259" r:id="rId9"/>
    <p:sldId id="261" r:id="rId10"/>
    <p:sldId id="262" r:id="rId11"/>
    <p:sldId id="263" r:id="rId12"/>
    <p:sldId id="265" r:id="rId13"/>
    <p:sldId id="273" r:id="rId14"/>
    <p:sldId id="272" r:id="rId15"/>
    <p:sldId id="266" r:id="rId16"/>
    <p:sldId id="267" r:id="rId17"/>
    <p:sldId id="268" r:id="rId18"/>
    <p:sldId id="269" r:id="rId19"/>
    <p:sldId id="274" r:id="rId20"/>
    <p:sldId id="277" r:id="rId21"/>
    <p:sldId id="270" r:id="rId22"/>
    <p:sldId id="271" r:id="rId23"/>
    <p:sldId id="291" r:id="rId24"/>
    <p:sldId id="292" r:id="rId25"/>
    <p:sldId id="329" r:id="rId26"/>
    <p:sldId id="327" r:id="rId27"/>
    <p:sldId id="322" r:id="rId28"/>
    <p:sldId id="323" r:id="rId29"/>
    <p:sldId id="324" r:id="rId30"/>
    <p:sldId id="325" r:id="rId31"/>
    <p:sldId id="326" r:id="rId32"/>
    <p:sldId id="278" r:id="rId33"/>
    <p:sldId id="279" r:id="rId34"/>
    <p:sldId id="280" r:id="rId35"/>
    <p:sldId id="281" r:id="rId36"/>
    <p:sldId id="283" r:id="rId37"/>
    <p:sldId id="284" r:id="rId38"/>
    <p:sldId id="282" r:id="rId39"/>
    <p:sldId id="289" r:id="rId40"/>
    <p:sldId id="290" r:id="rId41"/>
    <p:sldId id="293" r:id="rId42"/>
    <p:sldId id="330" r:id="rId43"/>
    <p:sldId id="294" r:id="rId44"/>
    <p:sldId id="295" r:id="rId45"/>
    <p:sldId id="298" r:id="rId46"/>
    <p:sldId id="297" r:id="rId47"/>
    <p:sldId id="299" r:id="rId48"/>
    <p:sldId id="33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7CD34-B04A-4708-BF4A-CAD96C244C52}" type="datetimeFigureOut">
              <a:rPr lang="en-US" smtClean="0"/>
              <a:t>8/28/2020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60444-349A-4178-A20F-DDEAB2E2AFB1}" type="slidenum">
              <a:rPr lang="en-US" smtClean="0"/>
              <a:t>‹#›</a:t>
            </a:fld>
            <a:endParaRPr lang="en-US"/>
          </a:p>
        </p:txBody>
      </p:sp>
    </p:spTree>
    <p:extLst>
      <p:ext uri="{BB962C8B-B14F-4D97-AF65-F5344CB8AC3E}">
        <p14:creationId xmlns:p14="http://schemas.microsoft.com/office/powerpoint/2010/main" val="540325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60444-349A-4178-A20F-DDEAB2E2AFB1}" type="slidenum">
              <a:rPr lang="en-US" smtClean="0"/>
              <a:t>43</a:t>
            </a:fld>
            <a:endParaRPr lang="en-US"/>
          </a:p>
        </p:txBody>
      </p:sp>
    </p:spTree>
    <p:extLst>
      <p:ext uri="{BB962C8B-B14F-4D97-AF65-F5344CB8AC3E}">
        <p14:creationId xmlns:p14="http://schemas.microsoft.com/office/powerpoint/2010/main" val="155784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294318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2140480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10970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2098866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35033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3271299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1708618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378715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163373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5203F-38E5-4C43-A0EA-E5B6FB2CBF87}"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169502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65203F-38E5-4C43-A0EA-E5B6FB2CBF87}"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44669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65203F-38E5-4C43-A0EA-E5B6FB2CBF87}" type="datetimeFigureOut">
              <a:rPr lang="en-US" smtClean="0"/>
              <a:t>8/28/2020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55929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65203F-38E5-4C43-A0EA-E5B6FB2CBF87}" type="datetimeFigureOut">
              <a:rPr lang="en-US" smtClean="0"/>
              <a:t>8/28/2020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165409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5203F-38E5-4C43-A0EA-E5B6FB2CBF87}" type="datetimeFigureOut">
              <a:rPr lang="en-US" smtClean="0"/>
              <a:t>8/28/2020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261099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65203F-38E5-4C43-A0EA-E5B6FB2CBF87}"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385097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5203F-38E5-4C43-A0EA-E5B6FB2CBF87}" type="datetimeFigureOut">
              <a:rPr lang="en-US" smtClean="0"/>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06A7E-A1CD-4469-AC7B-1D02D030C14A}" type="slidenum">
              <a:rPr lang="en-US" smtClean="0"/>
              <a:t>‹#›</a:t>
            </a:fld>
            <a:endParaRPr lang="en-US"/>
          </a:p>
        </p:txBody>
      </p:sp>
    </p:spTree>
    <p:extLst>
      <p:ext uri="{BB962C8B-B14F-4D97-AF65-F5344CB8AC3E}">
        <p14:creationId xmlns:p14="http://schemas.microsoft.com/office/powerpoint/2010/main" val="48911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65203F-38E5-4C43-A0EA-E5B6FB2CBF87}" type="datetimeFigureOut">
              <a:rPr lang="en-US" smtClean="0"/>
              <a:t>8/28/2020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9C06A7E-A1CD-4469-AC7B-1D02D030C14A}" type="slidenum">
              <a:rPr lang="en-US" smtClean="0"/>
              <a:t>‹#›</a:t>
            </a:fld>
            <a:endParaRPr lang="en-US"/>
          </a:p>
        </p:txBody>
      </p:sp>
    </p:spTree>
    <p:extLst>
      <p:ext uri="{BB962C8B-B14F-4D97-AF65-F5344CB8AC3E}">
        <p14:creationId xmlns:p14="http://schemas.microsoft.com/office/powerpoint/2010/main" val="163794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geeksforgeeks.org/gradient-descent-in-linear-regressi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becominghuman.ai/"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www.cs.waikato.ac.nz/ml/weka/"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398E8C-D40A-45C1-A7EB-B651C312B967}"/>
              </a:ext>
            </a:extLst>
          </p:cNvPr>
          <p:cNvSpPr txBox="1"/>
          <p:nvPr/>
        </p:nvSpPr>
        <p:spPr>
          <a:xfrm>
            <a:off x="2854960" y="2188865"/>
            <a:ext cx="7792720" cy="369332"/>
          </a:xfrm>
          <a:prstGeom prst="rect">
            <a:avLst/>
          </a:prstGeom>
          <a:noFill/>
        </p:spPr>
        <p:txBody>
          <a:bodyPr wrap="square" rtlCol="0">
            <a:spAutoFit/>
          </a:bodyPr>
          <a:lstStyle/>
          <a:p>
            <a:r>
              <a:rPr lang="en-US" dirty="0">
                <a:solidFill>
                  <a:schemeClr val="bg1"/>
                </a:solidFill>
              </a:rPr>
              <a:t>Machine learning</a:t>
            </a:r>
          </a:p>
        </p:txBody>
      </p:sp>
      <p:sp>
        <p:nvSpPr>
          <p:cNvPr id="6" name="Rectangle 5">
            <a:extLst>
              <a:ext uri="{FF2B5EF4-FFF2-40B4-BE49-F238E27FC236}">
                <a16:creationId xmlns:a16="http://schemas.microsoft.com/office/drawing/2014/main" id="{E7E1F89E-9B02-4BEA-836B-8E9C702CBF1E}"/>
              </a:ext>
            </a:extLst>
          </p:cNvPr>
          <p:cNvSpPr/>
          <p:nvPr/>
        </p:nvSpPr>
        <p:spPr>
          <a:xfrm>
            <a:off x="738149" y="1188720"/>
            <a:ext cx="7792720"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Machine Learning</a:t>
            </a:r>
          </a:p>
        </p:txBody>
      </p:sp>
      <p:sp>
        <p:nvSpPr>
          <p:cNvPr id="7" name="Rectangle 6">
            <a:extLst>
              <a:ext uri="{FF2B5EF4-FFF2-40B4-BE49-F238E27FC236}">
                <a16:creationId xmlns:a16="http://schemas.microsoft.com/office/drawing/2014/main" id="{A1CBB302-E47C-4CAF-90EF-866B5F7B6FC2}"/>
              </a:ext>
            </a:extLst>
          </p:cNvPr>
          <p:cNvSpPr/>
          <p:nvPr/>
        </p:nvSpPr>
        <p:spPr>
          <a:xfrm rot="10800000" flipV="1">
            <a:off x="4622799" y="4167663"/>
            <a:ext cx="4978400"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Prepared by </a:t>
            </a:r>
            <a:r>
              <a:rPr lang="en-US" b="0" cap="none" spc="0" dirty="0" err="1">
                <a:ln w="0"/>
                <a:solidFill>
                  <a:schemeClr val="accent1"/>
                </a:solidFill>
                <a:effectLst>
                  <a:outerShdw blurRad="38100" dist="25400" dir="5400000" algn="ctr" rotWithShape="0">
                    <a:srgbClr val="6E747A">
                      <a:alpha val="43000"/>
                    </a:srgbClr>
                  </a:outerShdw>
                </a:effectLst>
              </a:rPr>
              <a:t>Srujan</a:t>
            </a:r>
            <a:endParaRPr lang="en-US"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60779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1BCE53-6F31-4184-9B72-D71C28CD42F1}"/>
              </a:ext>
            </a:extLst>
          </p:cNvPr>
          <p:cNvSpPr/>
          <p:nvPr/>
        </p:nvSpPr>
        <p:spPr>
          <a:xfrm>
            <a:off x="995680" y="579121"/>
            <a:ext cx="8148320" cy="646331"/>
          </a:xfrm>
          <a:prstGeom prst="rect">
            <a:avLst/>
          </a:prstGeom>
        </p:spPr>
        <p:txBody>
          <a:bodyPr wrap="square">
            <a:spAutoFit/>
          </a:bodyPr>
          <a:lstStyle/>
          <a:p>
            <a:r>
              <a:rPr lang="en-US" b="1" i="0" dirty="0">
                <a:effectLst/>
                <a:latin typeface="Roboto"/>
              </a:rPr>
              <a:t>Classification : </a:t>
            </a:r>
            <a:r>
              <a:rPr lang="en-US" b="0" i="0" dirty="0">
                <a:effectLst/>
                <a:latin typeface="Roboto"/>
              </a:rPr>
              <a:t>It is a Supervised Learning task where output is having defined labels(discrete value)</a:t>
            </a:r>
            <a:endParaRPr lang="en-US" dirty="0"/>
          </a:p>
        </p:txBody>
      </p:sp>
      <p:pic>
        <p:nvPicPr>
          <p:cNvPr id="5" name="Picture 4">
            <a:extLst>
              <a:ext uri="{FF2B5EF4-FFF2-40B4-BE49-F238E27FC236}">
                <a16:creationId xmlns:a16="http://schemas.microsoft.com/office/drawing/2014/main" id="{977871D0-FFB4-4A77-999F-B176676F753D}"/>
              </a:ext>
            </a:extLst>
          </p:cNvPr>
          <p:cNvPicPr>
            <a:picLocks noChangeAspect="1"/>
          </p:cNvPicPr>
          <p:nvPr/>
        </p:nvPicPr>
        <p:blipFill>
          <a:blip r:embed="rId2"/>
          <a:stretch>
            <a:fillRect/>
          </a:stretch>
        </p:blipFill>
        <p:spPr>
          <a:xfrm>
            <a:off x="1096645" y="1515109"/>
            <a:ext cx="4471035" cy="3646171"/>
          </a:xfrm>
          <a:prstGeom prst="rect">
            <a:avLst/>
          </a:prstGeom>
        </p:spPr>
      </p:pic>
      <p:sp>
        <p:nvSpPr>
          <p:cNvPr id="7" name="Rectangle 6">
            <a:extLst>
              <a:ext uri="{FF2B5EF4-FFF2-40B4-BE49-F238E27FC236}">
                <a16:creationId xmlns:a16="http://schemas.microsoft.com/office/drawing/2014/main" id="{6238C861-E080-4085-9C15-651D7F046D90}"/>
              </a:ext>
            </a:extLst>
          </p:cNvPr>
          <p:cNvSpPr/>
          <p:nvPr/>
        </p:nvSpPr>
        <p:spPr>
          <a:xfrm>
            <a:off x="5963920" y="2274838"/>
            <a:ext cx="5618480" cy="2308324"/>
          </a:xfrm>
          <a:prstGeom prst="rect">
            <a:avLst/>
          </a:prstGeom>
        </p:spPr>
        <p:txBody>
          <a:bodyPr wrap="square">
            <a:spAutoFit/>
          </a:bodyPr>
          <a:lstStyle/>
          <a:p>
            <a:r>
              <a:rPr lang="en-US" b="0" i="0" dirty="0">
                <a:effectLst/>
                <a:latin typeface="Roboto"/>
              </a:rPr>
              <a:t>It is a dataset of a shopping store which is useful in predicting whether a customer will purchase a particular product under consideration or not based on his/ her gender, age and salary.</a:t>
            </a:r>
            <a:br>
              <a:rPr lang="en-US" dirty="0"/>
            </a:br>
            <a:r>
              <a:rPr lang="en-US" b="1" i="0" dirty="0">
                <a:effectLst/>
                <a:latin typeface="Roboto"/>
              </a:rPr>
              <a:t>Input :</a:t>
            </a:r>
            <a:r>
              <a:rPr lang="en-US" b="0" i="0" dirty="0">
                <a:effectLst/>
                <a:latin typeface="Roboto"/>
              </a:rPr>
              <a:t> Gender, Age, Salary</a:t>
            </a:r>
            <a:br>
              <a:rPr lang="en-US" dirty="0"/>
            </a:br>
            <a:r>
              <a:rPr lang="en-US" b="1" i="0" dirty="0">
                <a:effectLst/>
                <a:latin typeface="Roboto"/>
              </a:rPr>
              <a:t>Output :</a:t>
            </a:r>
            <a:r>
              <a:rPr lang="en-US" b="0" i="0" dirty="0">
                <a:effectLst/>
                <a:latin typeface="Roboto"/>
              </a:rPr>
              <a:t> Purchased i.e. 0 or 1 ; 1 means yes the customer will purchase and 0 means that customer won’t purchase it.</a:t>
            </a:r>
            <a:endParaRPr lang="en-US" dirty="0"/>
          </a:p>
        </p:txBody>
      </p:sp>
    </p:spTree>
    <p:extLst>
      <p:ext uri="{BB962C8B-B14F-4D97-AF65-F5344CB8AC3E}">
        <p14:creationId xmlns:p14="http://schemas.microsoft.com/office/powerpoint/2010/main" val="90990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7BB04C-9175-4769-BCAD-E059F0CFBB2B}"/>
              </a:ext>
            </a:extLst>
          </p:cNvPr>
          <p:cNvSpPr/>
          <p:nvPr/>
        </p:nvSpPr>
        <p:spPr>
          <a:xfrm>
            <a:off x="568960" y="447041"/>
            <a:ext cx="8575040" cy="646331"/>
          </a:xfrm>
          <a:prstGeom prst="rect">
            <a:avLst/>
          </a:prstGeom>
        </p:spPr>
        <p:txBody>
          <a:bodyPr wrap="square">
            <a:spAutoFit/>
          </a:bodyPr>
          <a:lstStyle/>
          <a:p>
            <a:r>
              <a:rPr lang="en-US" b="1" i="0" dirty="0">
                <a:effectLst/>
                <a:latin typeface="Roboto"/>
              </a:rPr>
              <a:t>Regression : </a:t>
            </a:r>
            <a:r>
              <a:rPr lang="en-US" b="0" i="0" dirty="0">
                <a:effectLst/>
                <a:latin typeface="Roboto"/>
              </a:rPr>
              <a:t>It is a Supervised Learning task where output is having continuous value.</a:t>
            </a:r>
            <a:endParaRPr lang="en-US" dirty="0"/>
          </a:p>
        </p:txBody>
      </p:sp>
      <p:pic>
        <p:nvPicPr>
          <p:cNvPr id="5" name="Picture 4">
            <a:extLst>
              <a:ext uri="{FF2B5EF4-FFF2-40B4-BE49-F238E27FC236}">
                <a16:creationId xmlns:a16="http://schemas.microsoft.com/office/drawing/2014/main" id="{A9C5A38B-53D8-46EC-A15D-213F8F63AAAA}"/>
              </a:ext>
            </a:extLst>
          </p:cNvPr>
          <p:cNvPicPr>
            <a:picLocks noChangeAspect="1"/>
          </p:cNvPicPr>
          <p:nvPr/>
        </p:nvPicPr>
        <p:blipFill>
          <a:blip r:embed="rId2"/>
          <a:stretch>
            <a:fillRect/>
          </a:stretch>
        </p:blipFill>
        <p:spPr>
          <a:xfrm>
            <a:off x="568960" y="1296572"/>
            <a:ext cx="5810250" cy="4555588"/>
          </a:xfrm>
          <a:prstGeom prst="rect">
            <a:avLst/>
          </a:prstGeom>
        </p:spPr>
      </p:pic>
      <p:sp>
        <p:nvSpPr>
          <p:cNvPr id="6" name="Rectangle 5">
            <a:extLst>
              <a:ext uri="{FF2B5EF4-FFF2-40B4-BE49-F238E27FC236}">
                <a16:creationId xmlns:a16="http://schemas.microsoft.com/office/drawing/2014/main" id="{5A204AA1-3580-4A81-BBBC-64E80E5417D8}"/>
              </a:ext>
            </a:extLst>
          </p:cNvPr>
          <p:cNvSpPr/>
          <p:nvPr/>
        </p:nvSpPr>
        <p:spPr>
          <a:xfrm>
            <a:off x="6685280" y="1828800"/>
            <a:ext cx="5191760" cy="1754326"/>
          </a:xfrm>
          <a:prstGeom prst="rect">
            <a:avLst/>
          </a:prstGeom>
        </p:spPr>
        <p:txBody>
          <a:bodyPr wrap="square">
            <a:spAutoFit/>
          </a:bodyPr>
          <a:lstStyle/>
          <a:p>
            <a:r>
              <a:rPr lang="en-US" b="1" i="0" dirty="0">
                <a:effectLst/>
                <a:latin typeface="Roboto"/>
              </a:rPr>
              <a:t> </a:t>
            </a:r>
            <a:r>
              <a:rPr lang="en-US" b="0" i="0" dirty="0">
                <a:effectLst/>
                <a:latin typeface="Roboto"/>
              </a:rPr>
              <a:t>It is a Meteorological dataset which serves the purpose of predicting wind speed based on different parameters.</a:t>
            </a:r>
            <a:br>
              <a:rPr lang="en-US" dirty="0"/>
            </a:br>
            <a:r>
              <a:rPr lang="en-US" b="1" i="0" dirty="0">
                <a:effectLst/>
                <a:latin typeface="Roboto"/>
              </a:rPr>
              <a:t>Input :</a:t>
            </a:r>
            <a:r>
              <a:rPr lang="en-US" b="0" i="0" dirty="0">
                <a:effectLst/>
                <a:latin typeface="Roboto"/>
              </a:rPr>
              <a:t> Dew Point, Temperature, Pressure, Relative Humidity, Wind Direction</a:t>
            </a:r>
            <a:br>
              <a:rPr lang="en-US" dirty="0"/>
            </a:br>
            <a:r>
              <a:rPr lang="en-US" b="1" i="0" dirty="0">
                <a:effectLst/>
                <a:latin typeface="Roboto"/>
              </a:rPr>
              <a:t>Output :</a:t>
            </a:r>
            <a:r>
              <a:rPr lang="en-US" b="0" i="0" dirty="0">
                <a:effectLst/>
                <a:latin typeface="Roboto"/>
              </a:rPr>
              <a:t> Wind Speed</a:t>
            </a:r>
            <a:endParaRPr lang="en-US" dirty="0"/>
          </a:p>
        </p:txBody>
      </p:sp>
    </p:spTree>
    <p:extLst>
      <p:ext uri="{BB962C8B-B14F-4D97-AF65-F5344CB8AC3E}">
        <p14:creationId xmlns:p14="http://schemas.microsoft.com/office/powerpoint/2010/main" val="212033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2D9073-5A87-4C75-8E87-967680660BDD}"/>
              </a:ext>
            </a:extLst>
          </p:cNvPr>
          <p:cNvSpPr/>
          <p:nvPr/>
        </p:nvSpPr>
        <p:spPr>
          <a:xfrm>
            <a:off x="2153920" y="1879600"/>
            <a:ext cx="6902185"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Linear Regression</a:t>
            </a:r>
          </a:p>
        </p:txBody>
      </p:sp>
    </p:spTree>
    <p:extLst>
      <p:ext uri="{BB962C8B-B14F-4D97-AF65-F5344CB8AC3E}">
        <p14:creationId xmlns:p14="http://schemas.microsoft.com/office/powerpoint/2010/main" val="93453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33FB38-2BFE-411D-BCBD-D52DF201C9B1}"/>
              </a:ext>
            </a:extLst>
          </p:cNvPr>
          <p:cNvPicPr>
            <a:picLocks noChangeAspect="1"/>
          </p:cNvPicPr>
          <p:nvPr/>
        </p:nvPicPr>
        <p:blipFill>
          <a:blip r:embed="rId2"/>
          <a:stretch>
            <a:fillRect/>
          </a:stretch>
        </p:blipFill>
        <p:spPr>
          <a:xfrm>
            <a:off x="656937" y="1342936"/>
            <a:ext cx="11182925" cy="3460928"/>
          </a:xfrm>
          <a:prstGeom prst="rect">
            <a:avLst/>
          </a:prstGeom>
        </p:spPr>
      </p:pic>
    </p:spTree>
    <p:extLst>
      <p:ext uri="{BB962C8B-B14F-4D97-AF65-F5344CB8AC3E}">
        <p14:creationId xmlns:p14="http://schemas.microsoft.com/office/powerpoint/2010/main" val="360238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C2DCA6-4822-408F-BF18-2B9E925FDCB4}"/>
              </a:ext>
            </a:extLst>
          </p:cNvPr>
          <p:cNvPicPr>
            <a:picLocks noChangeAspect="1"/>
          </p:cNvPicPr>
          <p:nvPr/>
        </p:nvPicPr>
        <p:blipFill>
          <a:blip r:embed="rId2"/>
          <a:stretch>
            <a:fillRect/>
          </a:stretch>
        </p:blipFill>
        <p:spPr>
          <a:xfrm>
            <a:off x="457571" y="542777"/>
            <a:ext cx="10281178" cy="5482104"/>
          </a:xfrm>
          <a:prstGeom prst="rect">
            <a:avLst/>
          </a:prstGeom>
        </p:spPr>
      </p:pic>
    </p:spTree>
    <p:extLst>
      <p:ext uri="{BB962C8B-B14F-4D97-AF65-F5344CB8AC3E}">
        <p14:creationId xmlns:p14="http://schemas.microsoft.com/office/powerpoint/2010/main" val="307434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16352-5E10-4DCF-BFB4-93EE67B0C765}"/>
              </a:ext>
            </a:extLst>
          </p:cNvPr>
          <p:cNvPicPr>
            <a:picLocks noChangeAspect="1"/>
          </p:cNvPicPr>
          <p:nvPr/>
        </p:nvPicPr>
        <p:blipFill>
          <a:blip r:embed="rId2"/>
          <a:stretch>
            <a:fillRect/>
          </a:stretch>
        </p:blipFill>
        <p:spPr>
          <a:xfrm>
            <a:off x="434684" y="460222"/>
            <a:ext cx="11322632" cy="5937555"/>
          </a:xfrm>
          <a:prstGeom prst="rect">
            <a:avLst/>
          </a:prstGeom>
        </p:spPr>
      </p:pic>
    </p:spTree>
    <p:extLst>
      <p:ext uri="{BB962C8B-B14F-4D97-AF65-F5344CB8AC3E}">
        <p14:creationId xmlns:p14="http://schemas.microsoft.com/office/powerpoint/2010/main" val="281421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B1140-53F1-4B52-871E-BCAF9C2C0E52}"/>
              </a:ext>
            </a:extLst>
          </p:cNvPr>
          <p:cNvPicPr>
            <a:picLocks noChangeAspect="1"/>
          </p:cNvPicPr>
          <p:nvPr/>
        </p:nvPicPr>
        <p:blipFill>
          <a:blip r:embed="rId2"/>
          <a:stretch>
            <a:fillRect/>
          </a:stretch>
        </p:blipFill>
        <p:spPr>
          <a:xfrm>
            <a:off x="245456" y="237969"/>
            <a:ext cx="11233727" cy="6077262"/>
          </a:xfrm>
          <a:prstGeom prst="rect">
            <a:avLst/>
          </a:prstGeom>
        </p:spPr>
      </p:pic>
    </p:spTree>
    <p:extLst>
      <p:ext uri="{BB962C8B-B14F-4D97-AF65-F5344CB8AC3E}">
        <p14:creationId xmlns:p14="http://schemas.microsoft.com/office/powerpoint/2010/main" val="410861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43E34-9466-4EF6-851D-20847669B0B1}"/>
              </a:ext>
            </a:extLst>
          </p:cNvPr>
          <p:cNvPicPr>
            <a:picLocks noChangeAspect="1"/>
          </p:cNvPicPr>
          <p:nvPr/>
        </p:nvPicPr>
        <p:blipFill>
          <a:blip r:embed="rId2"/>
          <a:stretch>
            <a:fillRect/>
          </a:stretch>
        </p:blipFill>
        <p:spPr>
          <a:xfrm>
            <a:off x="207354" y="135100"/>
            <a:ext cx="11309931" cy="6039160"/>
          </a:xfrm>
          <a:prstGeom prst="rect">
            <a:avLst/>
          </a:prstGeom>
        </p:spPr>
      </p:pic>
    </p:spTree>
    <p:extLst>
      <p:ext uri="{BB962C8B-B14F-4D97-AF65-F5344CB8AC3E}">
        <p14:creationId xmlns:p14="http://schemas.microsoft.com/office/powerpoint/2010/main" val="3013746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C2F0D-E1FA-46CA-87B2-C8C5644265B0}"/>
              </a:ext>
            </a:extLst>
          </p:cNvPr>
          <p:cNvPicPr>
            <a:picLocks noChangeAspect="1"/>
          </p:cNvPicPr>
          <p:nvPr/>
        </p:nvPicPr>
        <p:blipFill>
          <a:blip r:embed="rId2"/>
          <a:stretch>
            <a:fillRect/>
          </a:stretch>
        </p:blipFill>
        <p:spPr>
          <a:xfrm>
            <a:off x="352130" y="198603"/>
            <a:ext cx="11487740" cy="5912154"/>
          </a:xfrm>
          <a:prstGeom prst="rect">
            <a:avLst/>
          </a:prstGeom>
        </p:spPr>
      </p:pic>
    </p:spTree>
    <p:extLst>
      <p:ext uri="{BB962C8B-B14F-4D97-AF65-F5344CB8AC3E}">
        <p14:creationId xmlns:p14="http://schemas.microsoft.com/office/powerpoint/2010/main" val="184942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314A3-0076-49CD-AB2E-A3A583574384}"/>
              </a:ext>
            </a:extLst>
          </p:cNvPr>
          <p:cNvPicPr>
            <a:picLocks noChangeAspect="1"/>
          </p:cNvPicPr>
          <p:nvPr/>
        </p:nvPicPr>
        <p:blipFill>
          <a:blip r:embed="rId2"/>
          <a:stretch>
            <a:fillRect/>
          </a:stretch>
        </p:blipFill>
        <p:spPr>
          <a:xfrm>
            <a:off x="245451" y="363706"/>
            <a:ext cx="11436938" cy="5785147"/>
          </a:xfrm>
          <a:prstGeom prst="rect">
            <a:avLst/>
          </a:prstGeom>
        </p:spPr>
      </p:pic>
    </p:spTree>
    <p:extLst>
      <p:ext uri="{BB962C8B-B14F-4D97-AF65-F5344CB8AC3E}">
        <p14:creationId xmlns:p14="http://schemas.microsoft.com/office/powerpoint/2010/main" val="370046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AEDA-E958-4506-B917-9F37AC266305}"/>
              </a:ext>
            </a:extLst>
          </p:cNvPr>
          <p:cNvSpPr>
            <a:spLocks noGrp="1"/>
          </p:cNvSpPr>
          <p:nvPr>
            <p:ph type="title"/>
          </p:nvPr>
        </p:nvSpPr>
        <p:spPr>
          <a:xfrm>
            <a:off x="599441" y="650241"/>
            <a:ext cx="8674562" cy="860400"/>
          </a:xfrm>
        </p:spPr>
        <p:txBody>
          <a:bodyPr/>
          <a:lstStyle/>
          <a:p>
            <a:r>
              <a:rPr lang="en-US" dirty="0"/>
              <a:t>Agenda</a:t>
            </a:r>
          </a:p>
        </p:txBody>
      </p:sp>
      <p:sp>
        <p:nvSpPr>
          <p:cNvPr id="3" name="Text Placeholder 2">
            <a:extLst>
              <a:ext uri="{FF2B5EF4-FFF2-40B4-BE49-F238E27FC236}">
                <a16:creationId xmlns:a16="http://schemas.microsoft.com/office/drawing/2014/main" id="{44C7F1D3-A18D-4D72-B0DD-99F9AA618F9B}"/>
              </a:ext>
            </a:extLst>
          </p:cNvPr>
          <p:cNvSpPr>
            <a:spLocks noGrp="1"/>
          </p:cNvSpPr>
          <p:nvPr>
            <p:ph type="body" idx="1"/>
          </p:nvPr>
        </p:nvSpPr>
        <p:spPr>
          <a:xfrm>
            <a:off x="721359" y="1818640"/>
            <a:ext cx="8552643" cy="3569208"/>
          </a:xfrm>
        </p:spPr>
        <p:txBody>
          <a:bodyPr/>
          <a:lstStyle/>
          <a:p>
            <a:r>
              <a:rPr lang="en-US" dirty="0"/>
              <a:t>ML Intro</a:t>
            </a:r>
          </a:p>
          <a:p>
            <a:r>
              <a:rPr lang="en-US" dirty="0"/>
              <a:t>Supervised ML</a:t>
            </a:r>
          </a:p>
          <a:p>
            <a:r>
              <a:rPr lang="en-US" dirty="0"/>
              <a:t>Linear Regression Supervised ML</a:t>
            </a:r>
          </a:p>
          <a:p>
            <a:r>
              <a:rPr lang="en-US" dirty="0"/>
              <a:t>Classification Supervised ML</a:t>
            </a:r>
          </a:p>
          <a:p>
            <a:r>
              <a:rPr lang="en-US" dirty="0"/>
              <a:t>Metrices of Linear Regression</a:t>
            </a:r>
          </a:p>
          <a:p>
            <a:r>
              <a:rPr lang="en-US" dirty="0"/>
              <a:t>Metrices of Classification</a:t>
            </a:r>
          </a:p>
          <a:p>
            <a:r>
              <a:rPr lang="en-US" dirty="0"/>
              <a:t>Examples</a:t>
            </a:r>
          </a:p>
        </p:txBody>
      </p:sp>
    </p:spTree>
    <p:extLst>
      <p:ext uri="{BB962C8B-B14F-4D97-AF65-F5344CB8AC3E}">
        <p14:creationId xmlns:p14="http://schemas.microsoft.com/office/powerpoint/2010/main" val="139057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F4B102-7447-4D86-A06D-85C5CE8D3D64}"/>
              </a:ext>
            </a:extLst>
          </p:cNvPr>
          <p:cNvSpPr/>
          <p:nvPr/>
        </p:nvSpPr>
        <p:spPr>
          <a:xfrm>
            <a:off x="640080" y="599440"/>
            <a:ext cx="11338560" cy="5078313"/>
          </a:xfrm>
          <a:prstGeom prst="rect">
            <a:avLst/>
          </a:prstGeom>
        </p:spPr>
        <p:txBody>
          <a:bodyPr wrap="square">
            <a:spAutoFit/>
          </a:bodyPr>
          <a:lstStyle/>
          <a:p>
            <a:pPr fontAlgn="base"/>
            <a:r>
              <a:rPr lang="en-US" b="0" i="0" dirty="0">
                <a:effectLst/>
                <a:latin typeface="Roboto"/>
              </a:rPr>
              <a:t>Once we find the best m and c values, we get the best fit line. So when we are finally using our model for prediction, it will predict the value of y for the input value of x.</a:t>
            </a:r>
          </a:p>
          <a:p>
            <a:pPr fontAlgn="base"/>
            <a:endParaRPr lang="en-US" b="1" i="0" dirty="0">
              <a:effectLst/>
              <a:latin typeface="Roboto"/>
            </a:endParaRPr>
          </a:p>
          <a:p>
            <a:pPr fontAlgn="base"/>
            <a:endParaRPr lang="en-US" b="1" dirty="0">
              <a:latin typeface="Roboto"/>
            </a:endParaRPr>
          </a:p>
          <a:p>
            <a:pPr fontAlgn="base"/>
            <a:r>
              <a:rPr lang="en-US" b="1" i="0" dirty="0">
                <a:effectLst/>
                <a:latin typeface="Roboto"/>
              </a:rPr>
              <a:t>How to update </a:t>
            </a:r>
            <a:r>
              <a:rPr lang="en-US" b="1" dirty="0">
                <a:latin typeface="Roboto"/>
              </a:rPr>
              <a:t>m</a:t>
            </a:r>
            <a:r>
              <a:rPr lang="en-US" b="1" i="0" dirty="0">
                <a:effectLst/>
                <a:latin typeface="Roboto"/>
              </a:rPr>
              <a:t> and c values to get the best fit line ?</a:t>
            </a:r>
            <a:endParaRPr lang="en-US" b="0" i="0" dirty="0">
              <a:effectLst/>
              <a:latin typeface="Roboto"/>
            </a:endParaRPr>
          </a:p>
          <a:p>
            <a:pPr fontAlgn="base"/>
            <a:r>
              <a:rPr lang="en-US" b="1" i="0" dirty="0">
                <a:effectLst/>
                <a:latin typeface="Roboto"/>
              </a:rPr>
              <a:t>Cost Function (J):</a:t>
            </a:r>
            <a:br>
              <a:rPr lang="en-US" b="0" i="0" dirty="0">
                <a:effectLst/>
                <a:latin typeface="Roboto"/>
              </a:rPr>
            </a:br>
            <a:r>
              <a:rPr lang="en-US" b="0" i="0" dirty="0">
                <a:effectLst/>
                <a:latin typeface="Roboto"/>
              </a:rPr>
              <a:t>By achieving the best-fit regression line, the model aims to predict y value such that the error difference between predicted value and true value is minimum. So, it is very important to update the </a:t>
            </a:r>
            <a:r>
              <a:rPr lang="en-US" dirty="0">
                <a:latin typeface="Roboto"/>
              </a:rPr>
              <a:t>m</a:t>
            </a:r>
            <a:r>
              <a:rPr lang="en-US" b="0" i="0" dirty="0">
                <a:effectLst/>
                <a:latin typeface="Roboto"/>
              </a:rPr>
              <a:t> and c values, to reach the best value that minimize the error between predicted y value (</a:t>
            </a:r>
            <a:r>
              <a:rPr lang="en-US" b="0" i="0" dirty="0" err="1">
                <a:effectLst/>
                <a:latin typeface="Roboto"/>
              </a:rPr>
              <a:t>pred</a:t>
            </a:r>
            <a:r>
              <a:rPr lang="en-US" b="0" i="0" dirty="0">
                <a:effectLst/>
                <a:latin typeface="Roboto"/>
              </a:rPr>
              <a:t>) and true y value (y).</a:t>
            </a:r>
          </a:p>
          <a:p>
            <a:pPr fontAlgn="base"/>
            <a:endParaRPr lang="en-US" dirty="0">
              <a:latin typeface="Roboto"/>
            </a:endParaRPr>
          </a:p>
          <a:p>
            <a:pPr fontAlgn="base"/>
            <a:r>
              <a:rPr lang="en-US" dirty="0"/>
              <a:t>Cost function(J) of Linear Regression is the </a:t>
            </a:r>
            <a:r>
              <a:rPr lang="en-US" b="1" dirty="0"/>
              <a:t>Root Mean Squared Error (RMSE)</a:t>
            </a:r>
            <a:r>
              <a:rPr lang="en-US" dirty="0"/>
              <a:t> between predicted y value (</a:t>
            </a:r>
            <a:r>
              <a:rPr lang="en-US" dirty="0" err="1"/>
              <a:t>pred</a:t>
            </a:r>
            <a:r>
              <a:rPr lang="en-US" dirty="0"/>
              <a:t>) and true y value (y).</a:t>
            </a:r>
          </a:p>
          <a:p>
            <a:pPr fontAlgn="base"/>
            <a:endParaRPr lang="en-US" dirty="0"/>
          </a:p>
          <a:p>
            <a:pPr fontAlgn="base"/>
            <a:r>
              <a:rPr lang="en-US" b="1" dirty="0">
                <a:hlinkClick r:id="rId2"/>
              </a:rPr>
              <a:t>Gradient Descent</a:t>
            </a:r>
            <a:r>
              <a:rPr lang="en-US" b="1" dirty="0"/>
              <a:t>:</a:t>
            </a:r>
            <a:br>
              <a:rPr lang="en-US" dirty="0"/>
            </a:br>
            <a:r>
              <a:rPr lang="en-US" dirty="0"/>
              <a:t>To update m and c values in order to reduce Cost function (minimizing RMSE value) and achieving the best fit line the model uses Gradient Descent. The idea is to start with random m and c values and then iteratively updating the values, reaching minimum cost.</a:t>
            </a:r>
          </a:p>
          <a:p>
            <a:pPr fontAlgn="base"/>
            <a:endParaRPr lang="en-US" b="0" i="0" dirty="0">
              <a:effectLst/>
              <a:latin typeface="Roboto"/>
            </a:endParaRPr>
          </a:p>
        </p:txBody>
      </p:sp>
    </p:spTree>
    <p:extLst>
      <p:ext uri="{BB962C8B-B14F-4D97-AF65-F5344CB8AC3E}">
        <p14:creationId xmlns:p14="http://schemas.microsoft.com/office/powerpoint/2010/main" val="385816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BC001-BE0A-4073-BDE8-CFE04E1DCE7C}"/>
              </a:ext>
            </a:extLst>
          </p:cNvPr>
          <p:cNvPicPr>
            <a:picLocks noChangeAspect="1"/>
          </p:cNvPicPr>
          <p:nvPr/>
        </p:nvPicPr>
        <p:blipFill>
          <a:blip r:embed="rId2"/>
          <a:stretch>
            <a:fillRect/>
          </a:stretch>
        </p:blipFill>
        <p:spPr>
          <a:xfrm>
            <a:off x="232755" y="234162"/>
            <a:ext cx="11259129" cy="5962956"/>
          </a:xfrm>
          <a:prstGeom prst="rect">
            <a:avLst/>
          </a:prstGeom>
        </p:spPr>
      </p:pic>
    </p:spTree>
    <p:extLst>
      <p:ext uri="{BB962C8B-B14F-4D97-AF65-F5344CB8AC3E}">
        <p14:creationId xmlns:p14="http://schemas.microsoft.com/office/powerpoint/2010/main" val="4158366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BB920-734F-415D-AF8B-F2E7307DFF0E}"/>
              </a:ext>
            </a:extLst>
          </p:cNvPr>
          <p:cNvSpPr txBox="1"/>
          <p:nvPr/>
        </p:nvSpPr>
        <p:spPr>
          <a:xfrm>
            <a:off x="1056640" y="91440"/>
            <a:ext cx="8554720" cy="3416320"/>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Different applications Linear Regression</a:t>
            </a:r>
          </a:p>
          <a:p>
            <a:endParaRPr lang="en-US" dirty="0"/>
          </a:p>
          <a:p>
            <a:pPr marL="342900" indent="-342900">
              <a:buAutoNum type="arabicPeriod"/>
            </a:pPr>
            <a:r>
              <a:rPr lang="en-US" dirty="0"/>
              <a:t>Predicting the price of a product based on past data.</a:t>
            </a:r>
          </a:p>
          <a:p>
            <a:pPr marL="342900" indent="-342900">
              <a:buAutoNum type="arabicPeriod"/>
            </a:pPr>
            <a:r>
              <a:rPr lang="en-US" dirty="0"/>
              <a:t>Predicting the price of todays weather based on past labeled data.</a:t>
            </a:r>
          </a:p>
          <a:p>
            <a:pPr marL="342900" indent="-342900">
              <a:buAutoNum type="arabicPeriod"/>
            </a:pPr>
            <a:r>
              <a:rPr lang="en-US" dirty="0"/>
              <a:t>Estimating the profit of a company.</a:t>
            </a:r>
          </a:p>
          <a:p>
            <a:pPr marL="342900" indent="-342900">
              <a:buAutoNum type="arabicPeriod"/>
            </a:pPr>
            <a:r>
              <a:rPr lang="en-US" dirty="0"/>
              <a:t>To estimate the number of houses a builder would sell and at what price in the coming months.</a:t>
            </a:r>
          </a:p>
          <a:p>
            <a:pPr marL="342900" indent="-342900">
              <a:buAutoNum type="arabicPeriod"/>
            </a:pPr>
            <a:r>
              <a:rPr lang="en-US" dirty="0"/>
              <a:t>Predicting the  health care costs.</a:t>
            </a:r>
          </a:p>
        </p:txBody>
      </p:sp>
    </p:spTree>
    <p:extLst>
      <p:ext uri="{BB962C8B-B14F-4D97-AF65-F5344CB8AC3E}">
        <p14:creationId xmlns:p14="http://schemas.microsoft.com/office/powerpoint/2010/main" val="2381840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7B10C5-EF7F-4975-93EB-AFC5E22F87CE}"/>
              </a:ext>
            </a:extLst>
          </p:cNvPr>
          <p:cNvSpPr/>
          <p:nvPr/>
        </p:nvSpPr>
        <p:spPr>
          <a:xfrm>
            <a:off x="111760" y="233680"/>
            <a:ext cx="8920480" cy="523220"/>
          </a:xfrm>
          <a:prstGeom prst="rect">
            <a:avLst/>
          </a:prstGeom>
        </p:spPr>
        <p:txBody>
          <a:bodyPr wrap="square">
            <a:spAutoFit/>
          </a:bodyPr>
          <a:lstStyle/>
          <a:p>
            <a:r>
              <a:rPr lang="en-US" sz="2800" i="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Machine Learning – Programming languages support </a:t>
            </a:r>
          </a:p>
        </p:txBody>
      </p:sp>
      <p:sp>
        <p:nvSpPr>
          <p:cNvPr id="3" name="TextBox 2">
            <a:extLst>
              <a:ext uri="{FF2B5EF4-FFF2-40B4-BE49-F238E27FC236}">
                <a16:creationId xmlns:a16="http://schemas.microsoft.com/office/drawing/2014/main" id="{920849B9-FB05-4A00-80BB-21097996F679}"/>
              </a:ext>
            </a:extLst>
          </p:cNvPr>
          <p:cNvSpPr txBox="1"/>
          <p:nvPr/>
        </p:nvSpPr>
        <p:spPr>
          <a:xfrm>
            <a:off x="193040" y="826532"/>
            <a:ext cx="11176000" cy="5909310"/>
          </a:xfrm>
          <a:prstGeom prst="rect">
            <a:avLst/>
          </a:prstGeom>
          <a:noFill/>
        </p:spPr>
        <p:txBody>
          <a:bodyPr wrap="square" rtlCol="0">
            <a:spAutoFit/>
          </a:bodyPr>
          <a:lstStyle/>
          <a:p>
            <a:pPr marL="342900" indent="-342900">
              <a:buAutoNum type="arabicPeriod"/>
            </a:pPr>
            <a:r>
              <a:rPr lang="en-US" b="1" dirty="0"/>
              <a:t>Python</a:t>
            </a:r>
          </a:p>
          <a:p>
            <a:endParaRPr lang="en-US" b="1" dirty="0"/>
          </a:p>
          <a:p>
            <a:r>
              <a:rPr lang="en-US" dirty="0"/>
              <a:t>Python is the leader, with 57% of data scientists and machine learning developers using it and 33% preferring it over other languages for developments. Not only python is a widely-used language, but it is the primary choice for most of its users due to the release of TensorFlow and a wide selection of other libraries.</a:t>
            </a:r>
          </a:p>
          <a:p>
            <a:endParaRPr lang="en-US" dirty="0"/>
          </a:p>
          <a:p>
            <a:r>
              <a:rPr lang="en-US" b="1" dirty="0"/>
              <a:t>2. Java</a:t>
            </a:r>
          </a:p>
          <a:p>
            <a:endParaRPr lang="en-US" dirty="0"/>
          </a:p>
          <a:p>
            <a:r>
              <a:rPr lang="en-US" dirty="0"/>
              <a:t>Java is the second most preferred language used by data scientists and machine learning developers to implement ML algorithms.</a:t>
            </a:r>
          </a:p>
          <a:p>
            <a:endParaRPr lang="en-US" dirty="0"/>
          </a:p>
          <a:p>
            <a:r>
              <a:rPr lang="en-US" dirty="0"/>
              <a:t>The newest version of java that is java 11, has improved features for </a:t>
            </a:r>
            <a:r>
              <a:rPr lang="en-US" dirty="0">
                <a:hlinkClick r:id="rId2">
                  <a:extLst>
                    <a:ext uri="{A12FA001-AC4F-418D-AE19-62706E023703}">
                      <ahyp:hlinkClr xmlns:ahyp="http://schemas.microsoft.com/office/drawing/2018/hyperlinkcolor" val="tx"/>
                    </a:ext>
                  </a:extLst>
                </a:hlinkClick>
              </a:rPr>
              <a:t>machine learning</a:t>
            </a:r>
            <a:r>
              <a:rPr lang="en-US" dirty="0"/>
              <a:t> such as:</a:t>
            </a:r>
          </a:p>
          <a:p>
            <a:r>
              <a:rPr lang="en-US" dirty="0"/>
              <a:t>New string methods- </a:t>
            </a:r>
            <a:r>
              <a:rPr lang="en-US" dirty="0" err="1"/>
              <a:t>isBlank</a:t>
            </a:r>
            <a:r>
              <a:rPr lang="en-US" dirty="0"/>
              <a:t>, lines, repeat, </a:t>
            </a:r>
            <a:r>
              <a:rPr lang="en-US" dirty="0" err="1"/>
              <a:t>stripLeading</a:t>
            </a:r>
            <a:r>
              <a:rPr lang="en-US" dirty="0"/>
              <a:t>, </a:t>
            </a:r>
            <a:r>
              <a:rPr lang="en-US" dirty="0" err="1"/>
              <a:t>stripTailing</a:t>
            </a:r>
            <a:r>
              <a:rPr lang="en-US" dirty="0"/>
              <a:t>, and strip</a:t>
            </a:r>
          </a:p>
          <a:p>
            <a:r>
              <a:rPr lang="en-US" dirty="0"/>
              <a:t>New file methods- </a:t>
            </a:r>
            <a:r>
              <a:rPr lang="en-US" dirty="0" err="1"/>
              <a:t>writeString</a:t>
            </a:r>
            <a:r>
              <a:rPr lang="en-US" dirty="0"/>
              <a:t>, </a:t>
            </a:r>
            <a:r>
              <a:rPr lang="en-US" dirty="0" err="1"/>
              <a:t>readString</a:t>
            </a:r>
            <a:r>
              <a:rPr lang="en-US" dirty="0"/>
              <a:t>, and </a:t>
            </a:r>
            <a:r>
              <a:rPr lang="en-US" dirty="0" err="1"/>
              <a:t>isSameFile</a:t>
            </a:r>
            <a:endParaRPr lang="en-US" dirty="0"/>
          </a:p>
          <a:p>
            <a:r>
              <a:rPr lang="en-US" dirty="0"/>
              <a:t>Pattern recognizing methods- </a:t>
            </a:r>
            <a:r>
              <a:rPr lang="en-US" dirty="0" err="1"/>
              <a:t>asMatchPredicate</a:t>
            </a:r>
            <a:r>
              <a:rPr lang="en-US" dirty="0"/>
              <a:t>, etc.</a:t>
            </a:r>
          </a:p>
          <a:p>
            <a:endParaRPr lang="en-US" dirty="0"/>
          </a:p>
          <a:p>
            <a:r>
              <a:rPr lang="en-US" dirty="0"/>
              <a:t>Java is regarded as a secure language due to its use of bytecode and sandboxes. It is no surprise that the latest as well as older machine learning algorithms are written in Java. It is a functional programming language that will allow future machine learning systems with speed, accuracy, and precision. </a:t>
            </a:r>
          </a:p>
          <a:p>
            <a:endParaRPr lang="en-US" dirty="0"/>
          </a:p>
          <a:p>
            <a:endParaRPr lang="en-US" dirty="0"/>
          </a:p>
        </p:txBody>
      </p:sp>
    </p:spTree>
    <p:extLst>
      <p:ext uri="{BB962C8B-B14F-4D97-AF65-F5344CB8AC3E}">
        <p14:creationId xmlns:p14="http://schemas.microsoft.com/office/powerpoint/2010/main" val="3930868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E3870C-F770-4E76-9FFE-1FF721EBFC8E}"/>
              </a:ext>
            </a:extLst>
          </p:cNvPr>
          <p:cNvSpPr/>
          <p:nvPr/>
        </p:nvSpPr>
        <p:spPr>
          <a:xfrm>
            <a:off x="944880" y="1330960"/>
            <a:ext cx="10485120" cy="2585323"/>
          </a:xfrm>
          <a:prstGeom prst="rect">
            <a:avLst/>
          </a:prstGeom>
        </p:spPr>
        <p:txBody>
          <a:bodyPr wrap="square">
            <a:spAutoFit/>
          </a:bodyPr>
          <a:lstStyle/>
          <a:p>
            <a:r>
              <a:rPr lang="en-US" dirty="0">
                <a:hlinkClick r:id="rId2"/>
              </a:rPr>
              <a:t>WEKA</a:t>
            </a:r>
            <a:r>
              <a:rPr lang="en-US" dirty="0"/>
              <a:t> (Waikato Environment for Knowledge Analysis) is an open source library for machine learning, bundling lots of techniques from Support Vector Machines to C4.5 Decision Trees in a single Java package.</a:t>
            </a:r>
            <a:endParaRPr lang="en-US" b="1" i="0" dirty="0">
              <a:solidFill>
                <a:srgbClr val="222222"/>
              </a:solidFill>
              <a:effectLst/>
              <a:latin typeface="Roboto"/>
            </a:endParaRPr>
          </a:p>
          <a:p>
            <a:endParaRPr lang="en-US" b="1" dirty="0">
              <a:solidFill>
                <a:srgbClr val="222222"/>
              </a:solidFill>
              <a:latin typeface="Roboto"/>
            </a:endParaRPr>
          </a:p>
          <a:p>
            <a:r>
              <a:rPr lang="en-US" b="1" i="0" dirty="0">
                <a:solidFill>
                  <a:srgbClr val="222222"/>
                </a:solidFill>
                <a:effectLst/>
                <a:latin typeface="Roboto"/>
              </a:rPr>
              <a:t>Weka</a:t>
            </a:r>
            <a:r>
              <a:rPr lang="en-US" b="0" i="0" dirty="0">
                <a:solidFill>
                  <a:srgbClr val="222222"/>
                </a:solidFill>
                <a:effectLst/>
                <a:latin typeface="Roboto"/>
              </a:rPr>
              <a:t> is a standard open source Java tool for performing both machine learning experiments and for embedding trained models in Java applications. It can be used for supervised and unsupervised learning. There are three ways to use </a:t>
            </a:r>
            <a:r>
              <a:rPr lang="en-US" b="1" i="0" dirty="0">
                <a:solidFill>
                  <a:srgbClr val="222222"/>
                </a:solidFill>
                <a:effectLst/>
                <a:latin typeface="Roboto"/>
              </a:rPr>
              <a:t>Weka</a:t>
            </a:r>
            <a:r>
              <a:rPr lang="en-US" b="0" i="0" dirty="0">
                <a:solidFill>
                  <a:srgbClr val="222222"/>
                </a:solidFill>
                <a:effectLst/>
                <a:latin typeface="Roboto"/>
              </a:rPr>
              <a:t> first using command line, second using </a:t>
            </a:r>
            <a:r>
              <a:rPr lang="en-US" b="1" i="0" dirty="0">
                <a:solidFill>
                  <a:srgbClr val="222222"/>
                </a:solidFill>
                <a:effectLst/>
                <a:latin typeface="Roboto"/>
              </a:rPr>
              <a:t>Weka</a:t>
            </a:r>
            <a:r>
              <a:rPr lang="en-US" b="0" i="0" dirty="0">
                <a:solidFill>
                  <a:srgbClr val="222222"/>
                </a:solidFill>
                <a:effectLst/>
                <a:latin typeface="Roboto"/>
              </a:rPr>
              <a:t> GUI, and third through its </a:t>
            </a:r>
            <a:r>
              <a:rPr lang="en-US" b="1" i="0" dirty="0">
                <a:solidFill>
                  <a:srgbClr val="222222"/>
                </a:solidFill>
                <a:effectLst/>
                <a:latin typeface="Roboto"/>
              </a:rPr>
              <a:t>API</a:t>
            </a:r>
            <a:r>
              <a:rPr lang="en-US" b="0" i="0" dirty="0">
                <a:solidFill>
                  <a:srgbClr val="222222"/>
                </a:solidFill>
                <a:effectLst/>
                <a:latin typeface="Roboto"/>
              </a:rPr>
              <a:t> with Java.</a:t>
            </a:r>
          </a:p>
          <a:p>
            <a:endParaRPr lang="en-US" dirty="0">
              <a:solidFill>
                <a:srgbClr val="222222"/>
              </a:solidFill>
              <a:latin typeface="Roboto"/>
            </a:endParaRPr>
          </a:p>
          <a:p>
            <a:endParaRPr lang="en-US" dirty="0"/>
          </a:p>
        </p:txBody>
      </p:sp>
      <p:sp>
        <p:nvSpPr>
          <p:cNvPr id="3" name="TextBox 2">
            <a:extLst>
              <a:ext uri="{FF2B5EF4-FFF2-40B4-BE49-F238E27FC236}">
                <a16:creationId xmlns:a16="http://schemas.microsoft.com/office/drawing/2014/main" id="{EB8A507C-84B5-4A4D-A25F-434AC6496ED8}"/>
              </a:ext>
            </a:extLst>
          </p:cNvPr>
          <p:cNvSpPr txBox="1"/>
          <p:nvPr/>
        </p:nvSpPr>
        <p:spPr>
          <a:xfrm>
            <a:off x="944880" y="619760"/>
            <a:ext cx="5974080" cy="369332"/>
          </a:xfrm>
          <a:prstGeom prst="rect">
            <a:avLst/>
          </a:prstGeom>
          <a:noFill/>
        </p:spPr>
        <p:txBody>
          <a:bodyPr wrap="square" rtlCol="0">
            <a:spAutoFit/>
          </a:bodyPr>
          <a:lstStyle/>
          <a:p>
            <a:r>
              <a:rPr lang="en-US" dirty="0"/>
              <a:t>Java WEKA ML API</a:t>
            </a:r>
          </a:p>
        </p:txBody>
      </p:sp>
    </p:spTree>
    <p:extLst>
      <p:ext uri="{BB962C8B-B14F-4D97-AF65-F5344CB8AC3E}">
        <p14:creationId xmlns:p14="http://schemas.microsoft.com/office/powerpoint/2010/main" val="2280570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F7B2-3A62-4C43-B3EB-B48E042822DF}"/>
              </a:ext>
            </a:extLst>
          </p:cNvPr>
          <p:cNvSpPr>
            <a:spLocks noGrp="1"/>
          </p:cNvSpPr>
          <p:nvPr>
            <p:ph type="ctrTitle"/>
          </p:nvPr>
        </p:nvSpPr>
        <p:spPr>
          <a:xfrm>
            <a:off x="833120" y="1127760"/>
            <a:ext cx="9580879" cy="1320800"/>
          </a:xfrm>
        </p:spPr>
        <p:txBody>
          <a:bodyPr/>
          <a:lstStyle/>
          <a:p>
            <a:r>
              <a:rPr lang="en-US" b="1" dirty="0">
                <a:ln w="22225">
                  <a:solidFill>
                    <a:schemeClr val="accent2"/>
                  </a:solidFill>
                  <a:prstDash val="solid"/>
                </a:ln>
                <a:solidFill>
                  <a:schemeClr val="accent2">
                    <a:lumMod val="40000"/>
                    <a:lumOff val="60000"/>
                  </a:schemeClr>
                </a:solidFill>
                <a:latin typeface="+mn-lt"/>
                <a:ea typeface="+mn-ea"/>
                <a:cs typeface="+mn-cs"/>
              </a:rPr>
              <a:t>Linear</a:t>
            </a:r>
            <a:r>
              <a:rPr lang="en-US" dirty="0"/>
              <a:t> </a:t>
            </a:r>
            <a:r>
              <a:rPr lang="en-US" b="1" dirty="0">
                <a:ln w="22225">
                  <a:solidFill>
                    <a:schemeClr val="accent2"/>
                  </a:solidFill>
                  <a:prstDash val="solid"/>
                </a:ln>
                <a:solidFill>
                  <a:schemeClr val="accent2">
                    <a:lumMod val="40000"/>
                    <a:lumOff val="60000"/>
                  </a:schemeClr>
                </a:solidFill>
                <a:latin typeface="+mn-lt"/>
                <a:ea typeface="+mn-ea"/>
                <a:cs typeface="+mn-cs"/>
              </a:rPr>
              <a:t>Regression</a:t>
            </a:r>
            <a:r>
              <a:rPr lang="en-US" dirty="0"/>
              <a:t> </a:t>
            </a:r>
            <a:r>
              <a:rPr lang="en-US" b="1" dirty="0">
                <a:ln w="22225">
                  <a:solidFill>
                    <a:schemeClr val="accent2"/>
                  </a:solidFill>
                  <a:prstDash val="solid"/>
                </a:ln>
                <a:solidFill>
                  <a:schemeClr val="accent2">
                    <a:lumMod val="40000"/>
                    <a:lumOff val="60000"/>
                  </a:schemeClr>
                </a:solidFill>
                <a:latin typeface="+mn-lt"/>
                <a:ea typeface="+mn-ea"/>
                <a:cs typeface="+mn-cs"/>
              </a:rPr>
              <a:t>Example</a:t>
            </a:r>
          </a:p>
        </p:txBody>
      </p:sp>
      <p:sp>
        <p:nvSpPr>
          <p:cNvPr id="4" name="TextBox 3">
            <a:extLst>
              <a:ext uri="{FF2B5EF4-FFF2-40B4-BE49-F238E27FC236}">
                <a16:creationId xmlns:a16="http://schemas.microsoft.com/office/drawing/2014/main" id="{AB5C467F-7CAE-4082-8BF8-54C0C1367605}"/>
              </a:ext>
            </a:extLst>
          </p:cNvPr>
          <p:cNvSpPr txBox="1"/>
          <p:nvPr/>
        </p:nvSpPr>
        <p:spPr>
          <a:xfrm>
            <a:off x="1717040" y="2956560"/>
            <a:ext cx="7630160" cy="646331"/>
          </a:xfrm>
          <a:prstGeom prst="rect">
            <a:avLst/>
          </a:prstGeom>
          <a:noFill/>
        </p:spPr>
        <p:txBody>
          <a:bodyPr wrap="square" rtlCol="0">
            <a:spAutoFit/>
          </a:bodyPr>
          <a:lstStyle/>
          <a:p>
            <a:r>
              <a:rPr lang="en-US" dirty="0"/>
              <a:t>An example on Linear regression to predict the health care coverage costs based on certain input parameters.</a:t>
            </a:r>
          </a:p>
        </p:txBody>
      </p:sp>
    </p:spTree>
    <p:extLst>
      <p:ext uri="{BB962C8B-B14F-4D97-AF65-F5344CB8AC3E}">
        <p14:creationId xmlns:p14="http://schemas.microsoft.com/office/powerpoint/2010/main" val="3442758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C9D00-4D92-49D9-8236-22BCE8609DCE}"/>
              </a:ext>
            </a:extLst>
          </p:cNvPr>
          <p:cNvSpPr/>
          <p:nvPr/>
        </p:nvSpPr>
        <p:spPr>
          <a:xfrm>
            <a:off x="1056641" y="1747520"/>
            <a:ext cx="7484388"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Performance metrices for Linear Regression</a:t>
            </a:r>
          </a:p>
        </p:txBody>
      </p:sp>
    </p:spTree>
    <p:extLst>
      <p:ext uri="{BB962C8B-B14F-4D97-AF65-F5344CB8AC3E}">
        <p14:creationId xmlns:p14="http://schemas.microsoft.com/office/powerpoint/2010/main" val="29217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D67224-AD47-435F-917F-44B29720DD24}"/>
              </a:ext>
            </a:extLst>
          </p:cNvPr>
          <p:cNvSpPr txBox="1"/>
          <p:nvPr/>
        </p:nvSpPr>
        <p:spPr>
          <a:xfrm>
            <a:off x="629920" y="965200"/>
            <a:ext cx="9601200" cy="1754326"/>
          </a:xfrm>
          <a:prstGeom prst="rect">
            <a:avLst/>
          </a:prstGeom>
          <a:noFill/>
        </p:spPr>
        <p:txBody>
          <a:bodyPr wrap="square" rtlCol="0">
            <a:spAutoFit/>
          </a:bodyPr>
          <a:lstStyle/>
          <a:p>
            <a:endParaRPr lang="en-US" dirty="0"/>
          </a:p>
          <a:p>
            <a:r>
              <a:rPr lang="en-US" dirty="0"/>
              <a:t>It specifies the relation ship between independent(x) and dependent(y) variables,</a:t>
            </a:r>
          </a:p>
          <a:p>
            <a:r>
              <a:rPr lang="en-US" dirty="0"/>
              <a:t>if x increases then y increases , then the value r will be positive.</a:t>
            </a:r>
          </a:p>
          <a:p>
            <a:r>
              <a:rPr lang="en-US" dirty="0"/>
              <a:t>If x increases then y decreases then the value  r will be negative.</a:t>
            </a:r>
          </a:p>
          <a:p>
            <a:endParaRPr lang="en-US" dirty="0"/>
          </a:p>
          <a:p>
            <a:r>
              <a:rPr lang="en-US" dirty="0"/>
              <a:t>It will be used to measure the strength of the association between features.</a:t>
            </a:r>
          </a:p>
        </p:txBody>
      </p:sp>
      <p:pic>
        <p:nvPicPr>
          <p:cNvPr id="3" name="Picture 2">
            <a:extLst>
              <a:ext uri="{FF2B5EF4-FFF2-40B4-BE49-F238E27FC236}">
                <a16:creationId xmlns:a16="http://schemas.microsoft.com/office/drawing/2014/main" id="{3E15558C-0141-42F6-8E0F-BFDF63663895}"/>
              </a:ext>
            </a:extLst>
          </p:cNvPr>
          <p:cNvPicPr>
            <a:picLocks noChangeAspect="1"/>
          </p:cNvPicPr>
          <p:nvPr/>
        </p:nvPicPr>
        <p:blipFill>
          <a:blip r:embed="rId2"/>
          <a:stretch>
            <a:fillRect/>
          </a:stretch>
        </p:blipFill>
        <p:spPr>
          <a:xfrm>
            <a:off x="827367" y="3088640"/>
            <a:ext cx="2979428" cy="3088640"/>
          </a:xfrm>
          <a:prstGeom prst="rect">
            <a:avLst/>
          </a:prstGeom>
        </p:spPr>
      </p:pic>
      <p:pic>
        <p:nvPicPr>
          <p:cNvPr id="4" name="Picture 3">
            <a:extLst>
              <a:ext uri="{FF2B5EF4-FFF2-40B4-BE49-F238E27FC236}">
                <a16:creationId xmlns:a16="http://schemas.microsoft.com/office/drawing/2014/main" id="{5E203B0D-98D3-4C39-ADE6-A9017C7C44FD}"/>
              </a:ext>
            </a:extLst>
          </p:cNvPr>
          <p:cNvPicPr>
            <a:picLocks noChangeAspect="1"/>
          </p:cNvPicPr>
          <p:nvPr/>
        </p:nvPicPr>
        <p:blipFill>
          <a:blip r:embed="rId3"/>
          <a:stretch>
            <a:fillRect/>
          </a:stretch>
        </p:blipFill>
        <p:spPr>
          <a:xfrm>
            <a:off x="4532313" y="3970873"/>
            <a:ext cx="5780088" cy="662087"/>
          </a:xfrm>
          <a:prstGeom prst="rect">
            <a:avLst/>
          </a:prstGeom>
        </p:spPr>
      </p:pic>
      <p:sp>
        <p:nvSpPr>
          <p:cNvPr id="5" name="Rectangle 4">
            <a:extLst>
              <a:ext uri="{FF2B5EF4-FFF2-40B4-BE49-F238E27FC236}">
                <a16:creationId xmlns:a16="http://schemas.microsoft.com/office/drawing/2014/main" id="{75B1D565-82BB-43F1-A0CC-FB499A8CC18A}"/>
              </a:ext>
            </a:extLst>
          </p:cNvPr>
          <p:cNvSpPr/>
          <p:nvPr/>
        </p:nvSpPr>
        <p:spPr>
          <a:xfrm>
            <a:off x="-487680" y="213360"/>
            <a:ext cx="7721600"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Correlation coefficient (r)</a:t>
            </a:r>
          </a:p>
        </p:txBody>
      </p:sp>
    </p:spTree>
    <p:extLst>
      <p:ext uri="{BB962C8B-B14F-4D97-AF65-F5344CB8AC3E}">
        <p14:creationId xmlns:p14="http://schemas.microsoft.com/office/powerpoint/2010/main" val="575165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5F1B4-F59C-4CA7-9415-07A93A270A70}"/>
              </a:ext>
            </a:extLst>
          </p:cNvPr>
          <p:cNvSpPr txBox="1"/>
          <p:nvPr/>
        </p:nvSpPr>
        <p:spPr>
          <a:xfrm>
            <a:off x="721360" y="528320"/>
            <a:ext cx="10485120" cy="2862322"/>
          </a:xfrm>
          <a:prstGeom prst="rect">
            <a:avLst/>
          </a:prstGeom>
          <a:noFill/>
        </p:spPr>
        <p:txBody>
          <a:bodyPr wrap="square" rtlCol="0">
            <a:spAutoFit/>
          </a:bodyPr>
          <a:lstStyle/>
          <a:p>
            <a:endParaRPr lang="en-US" dirty="0"/>
          </a:p>
          <a:p>
            <a:r>
              <a:rPr lang="en-US" dirty="0"/>
              <a:t>the </a:t>
            </a:r>
            <a:r>
              <a:rPr lang="en-US" b="1" i="1" dirty="0"/>
              <a:t>Mean Absolute Error</a:t>
            </a:r>
            <a:r>
              <a:rPr lang="en-US" dirty="0"/>
              <a:t>, also known as MAE, is one of the many metrics for </a:t>
            </a:r>
            <a:r>
              <a:rPr lang="en-US" b="1" i="1" dirty="0"/>
              <a:t>summarizing and assessing the quality</a:t>
            </a:r>
            <a:r>
              <a:rPr lang="en-US" dirty="0"/>
              <a:t> of a machine learning model.</a:t>
            </a:r>
          </a:p>
          <a:p>
            <a:endParaRPr lang="en-US" dirty="0"/>
          </a:p>
          <a:p>
            <a:r>
              <a:rPr lang="en-US" dirty="0"/>
              <a:t>Step 1 : Prediction Error </a:t>
            </a:r>
            <a:r>
              <a:rPr lang="en-US" b="1" dirty="0"/>
              <a:t>→ </a:t>
            </a:r>
            <a:r>
              <a:rPr lang="en-US" dirty="0"/>
              <a:t>Actual Value - Predicted Value</a:t>
            </a:r>
          </a:p>
          <a:p>
            <a:r>
              <a:rPr lang="en-US" dirty="0"/>
              <a:t>Step 2 : Absolute Error </a:t>
            </a:r>
            <a:r>
              <a:rPr lang="en-US" b="1" dirty="0"/>
              <a:t>→ </a:t>
            </a:r>
            <a:r>
              <a:rPr lang="en-US" dirty="0"/>
              <a:t>|Prediction Error|</a:t>
            </a:r>
          </a:p>
          <a:p>
            <a:r>
              <a:rPr lang="en-US" dirty="0"/>
              <a:t>Step 3: Finally we calculate the mean for all recorded absolute errors (Average sum of all absolute errors).</a:t>
            </a:r>
          </a:p>
          <a:p>
            <a:r>
              <a:rPr lang="en-US" dirty="0"/>
              <a:t>		MAE = Average of All absolute errors</a:t>
            </a:r>
          </a:p>
          <a:p>
            <a:endParaRPr lang="en-US" dirty="0"/>
          </a:p>
        </p:txBody>
      </p:sp>
      <p:pic>
        <p:nvPicPr>
          <p:cNvPr id="3074" name="Picture 2" descr="Image for post">
            <a:extLst>
              <a:ext uri="{FF2B5EF4-FFF2-40B4-BE49-F238E27FC236}">
                <a16:creationId xmlns:a16="http://schemas.microsoft.com/office/drawing/2014/main" id="{2C9B78BE-1BA6-4942-9CAF-C7A683CA4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49" y="3467359"/>
            <a:ext cx="5688012" cy="1433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ACABC4-FAB9-417F-B17A-30A774F6B52D}"/>
              </a:ext>
            </a:extLst>
          </p:cNvPr>
          <p:cNvSpPr txBox="1"/>
          <p:nvPr/>
        </p:nvSpPr>
        <p:spPr>
          <a:xfrm>
            <a:off x="965200" y="4977748"/>
            <a:ext cx="9448800" cy="1200329"/>
          </a:xfrm>
          <a:prstGeom prst="rect">
            <a:avLst/>
          </a:prstGeom>
          <a:noFill/>
        </p:spPr>
        <p:txBody>
          <a:bodyPr wrap="square" rtlCol="0">
            <a:spAutoFit/>
          </a:bodyPr>
          <a:lstStyle/>
          <a:p>
            <a:endParaRPr lang="en-US" b="1" dirty="0"/>
          </a:p>
          <a:p>
            <a:r>
              <a:rPr lang="en-US" b="1" dirty="0"/>
              <a:t>Small MAE suggests the model is great at prediction, while a large MAE suggests that your model may have trouble in certain areas. A MAE of 0 means that your model is a perfect predictor of the outputs (but this will almost never happen).</a:t>
            </a:r>
          </a:p>
        </p:txBody>
      </p:sp>
      <p:sp>
        <p:nvSpPr>
          <p:cNvPr id="5" name="Rectangle 4">
            <a:extLst>
              <a:ext uri="{FF2B5EF4-FFF2-40B4-BE49-F238E27FC236}">
                <a16:creationId xmlns:a16="http://schemas.microsoft.com/office/drawing/2014/main" id="{02CDA8DB-54C8-48A2-81CC-E69585DA356C}"/>
              </a:ext>
            </a:extLst>
          </p:cNvPr>
          <p:cNvSpPr/>
          <p:nvPr/>
        </p:nvSpPr>
        <p:spPr>
          <a:xfrm>
            <a:off x="81281" y="132080"/>
            <a:ext cx="5293360"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  Mean Absolute Error</a:t>
            </a:r>
          </a:p>
        </p:txBody>
      </p:sp>
    </p:spTree>
    <p:extLst>
      <p:ext uri="{BB962C8B-B14F-4D97-AF65-F5344CB8AC3E}">
        <p14:creationId xmlns:p14="http://schemas.microsoft.com/office/powerpoint/2010/main" val="176064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62674E-B8B2-43D8-BB37-90B4592F253B}"/>
              </a:ext>
            </a:extLst>
          </p:cNvPr>
          <p:cNvSpPr txBox="1"/>
          <p:nvPr/>
        </p:nvSpPr>
        <p:spPr>
          <a:xfrm>
            <a:off x="1026160" y="863600"/>
            <a:ext cx="9398000" cy="4832092"/>
          </a:xfrm>
          <a:prstGeom prst="rect">
            <a:avLst/>
          </a:prstGeom>
          <a:noFill/>
        </p:spPr>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Absolute Error = Actual Value - Measured Value</a:t>
            </a:r>
          </a:p>
          <a:p>
            <a:endParaRPr lang="en-US" sz="2400" dirty="0">
              <a:ln w="0"/>
              <a:solidFill>
                <a:schemeClr val="accent1"/>
              </a:solidFill>
              <a:effectLst>
                <a:outerShdw blurRad="38100" dist="25400" dir="5400000" algn="ctr" rotWithShape="0">
                  <a:srgbClr val="6E747A">
                    <a:alpha val="43000"/>
                  </a:srgbClr>
                </a:outerShdw>
              </a:effectLst>
            </a:endParaRPr>
          </a:p>
          <a:p>
            <a:r>
              <a:rPr lang="en-US" sz="2400" dirty="0">
                <a:ln w="0"/>
                <a:solidFill>
                  <a:schemeClr val="accent1"/>
                </a:solidFill>
                <a:effectLst>
                  <a:outerShdw blurRad="38100" dist="25400" dir="5400000" algn="ctr" rotWithShape="0">
                    <a:srgbClr val="6E747A">
                      <a:alpha val="43000"/>
                    </a:srgbClr>
                  </a:outerShdw>
                </a:effectLst>
              </a:rPr>
              <a:t>Relative Error = Absolute Error / Actual Value</a:t>
            </a:r>
          </a:p>
          <a:p>
            <a:endParaRPr lang="en-US" sz="3600" dirty="0">
              <a:ln w="0"/>
              <a:solidFill>
                <a:schemeClr val="accent1"/>
              </a:solidFill>
              <a:effectLst>
                <a:outerShdw blurRad="38100" dist="25400" dir="5400000" algn="ctr" rotWithShape="0">
                  <a:srgbClr val="6E747A">
                    <a:alpha val="43000"/>
                  </a:srgbClr>
                </a:outerShdw>
              </a:effectLst>
            </a:endParaRPr>
          </a:p>
          <a:p>
            <a:endParaRPr lang="en-US" sz="2800" dirty="0">
              <a:ln w="0"/>
              <a:solidFill>
                <a:schemeClr val="accent1"/>
              </a:solidFill>
              <a:effectLst>
                <a:outerShdw blurRad="38100" dist="25400" dir="5400000" algn="ctr" rotWithShape="0">
                  <a:srgbClr val="6E747A">
                    <a:alpha val="43000"/>
                  </a:srgbClr>
                </a:outerShdw>
              </a:effectLst>
            </a:endParaRPr>
          </a:p>
          <a:p>
            <a:r>
              <a:rPr lang="en-US" sz="2800" dirty="0">
                <a:ln w="0"/>
                <a:solidFill>
                  <a:schemeClr val="accent1"/>
                </a:solidFill>
                <a:effectLst>
                  <a:outerShdw blurRad="38100" dist="25400" dir="5400000" algn="ctr" rotWithShape="0">
                    <a:srgbClr val="6E747A">
                      <a:alpha val="43000"/>
                    </a:srgbClr>
                  </a:outerShdw>
                </a:effectLst>
              </a:rPr>
              <a:t>Root mean squared error(RMSE):</a:t>
            </a:r>
          </a:p>
          <a:p>
            <a:endParaRPr lang="en-US" dirty="0"/>
          </a:p>
          <a:p>
            <a:r>
              <a:rPr lang="en-US" dirty="0"/>
              <a:t>The RMSE is the square root of the variance of the residuals. It indicates the absolute fit of the model to the data–how close the observed data points are to the model’s predicted values.</a:t>
            </a:r>
          </a:p>
          <a:p>
            <a:endParaRPr lang="en-US" dirty="0"/>
          </a:p>
          <a:p>
            <a:r>
              <a:rPr lang="en-US" b="1" dirty="0"/>
              <a:t>Lower values of RMSE indicate better fit</a:t>
            </a:r>
            <a:r>
              <a:rPr lang="en-US" dirty="0"/>
              <a:t>. RMSE is a good measure of how accurately the model predicts the response, and it is the most important criterion for fit if the main purpose of the model is prediction.</a:t>
            </a:r>
          </a:p>
        </p:txBody>
      </p:sp>
    </p:spTree>
    <p:extLst>
      <p:ext uri="{BB962C8B-B14F-4D97-AF65-F5344CB8AC3E}">
        <p14:creationId xmlns:p14="http://schemas.microsoft.com/office/powerpoint/2010/main" val="198891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0498A-3B1F-4D5E-A5C7-9B13AB01C9AA}"/>
              </a:ext>
            </a:extLst>
          </p:cNvPr>
          <p:cNvPicPr>
            <a:picLocks noChangeAspect="1"/>
          </p:cNvPicPr>
          <p:nvPr/>
        </p:nvPicPr>
        <p:blipFill>
          <a:blip r:embed="rId2"/>
          <a:stretch>
            <a:fillRect/>
          </a:stretch>
        </p:blipFill>
        <p:spPr>
          <a:xfrm>
            <a:off x="0" y="618490"/>
            <a:ext cx="9391650" cy="5905500"/>
          </a:xfrm>
          <a:prstGeom prst="rect">
            <a:avLst/>
          </a:prstGeom>
        </p:spPr>
      </p:pic>
    </p:spTree>
    <p:extLst>
      <p:ext uri="{BB962C8B-B14F-4D97-AF65-F5344CB8AC3E}">
        <p14:creationId xmlns:p14="http://schemas.microsoft.com/office/powerpoint/2010/main" val="115177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1645F-18BE-429F-9D5E-7ED71F7788C0}"/>
              </a:ext>
            </a:extLst>
          </p:cNvPr>
          <p:cNvSpPr txBox="1"/>
          <p:nvPr/>
        </p:nvSpPr>
        <p:spPr>
          <a:xfrm>
            <a:off x="822960" y="711200"/>
            <a:ext cx="8239760" cy="1200329"/>
          </a:xfrm>
          <a:prstGeom prst="rect">
            <a:avLst/>
          </a:prstGeom>
          <a:noFill/>
        </p:spPr>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rPr>
              <a:t>Relative Absolute Error (RAE)</a:t>
            </a:r>
          </a:p>
          <a:p>
            <a:endParaRPr lang="en-US" dirty="0"/>
          </a:p>
          <a:p>
            <a:r>
              <a:rPr lang="en-US" b="1" dirty="0"/>
              <a:t>RAE = MAE / sum of (average of actual values – actual value)</a:t>
            </a:r>
            <a:endParaRPr lang="en-US" dirty="0"/>
          </a:p>
        </p:txBody>
      </p:sp>
      <p:pic>
        <p:nvPicPr>
          <p:cNvPr id="4098" name="Picture 2" descr="formula absolute">
            <a:extLst>
              <a:ext uri="{FF2B5EF4-FFF2-40B4-BE49-F238E27FC236}">
                <a16:creationId xmlns:a16="http://schemas.microsoft.com/office/drawing/2014/main" id="{6ACAF645-4517-4BCA-9016-206657D26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520315"/>
            <a:ext cx="4876800" cy="1390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D199C2-B638-432E-A307-F3D5C2B20E5B}"/>
              </a:ext>
            </a:extLst>
          </p:cNvPr>
          <p:cNvSpPr txBox="1"/>
          <p:nvPr/>
        </p:nvSpPr>
        <p:spPr>
          <a:xfrm>
            <a:off x="1229360" y="4490720"/>
            <a:ext cx="8686800" cy="646331"/>
          </a:xfrm>
          <a:prstGeom prst="rect">
            <a:avLst/>
          </a:prstGeom>
          <a:noFill/>
        </p:spPr>
        <p:txBody>
          <a:bodyPr wrap="square" rtlCol="0">
            <a:spAutoFit/>
          </a:bodyPr>
          <a:lstStyle/>
          <a:p>
            <a:r>
              <a:rPr lang="en-US" dirty="0"/>
              <a:t>A good model will produce a ratio close to zero; A poor model will produce a ratio greater than one.</a:t>
            </a:r>
          </a:p>
        </p:txBody>
      </p:sp>
    </p:spTree>
    <p:extLst>
      <p:ext uri="{BB962C8B-B14F-4D97-AF65-F5344CB8AC3E}">
        <p14:creationId xmlns:p14="http://schemas.microsoft.com/office/powerpoint/2010/main" val="1656159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538DD-7757-4D10-8668-EBA16CBDC092}"/>
              </a:ext>
            </a:extLst>
          </p:cNvPr>
          <p:cNvSpPr txBox="1"/>
          <p:nvPr/>
        </p:nvSpPr>
        <p:spPr>
          <a:xfrm>
            <a:off x="985520" y="802640"/>
            <a:ext cx="8757920" cy="2308324"/>
          </a:xfrm>
          <a:prstGeom prst="rect">
            <a:avLst/>
          </a:prstGeom>
          <a:noFill/>
        </p:spPr>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rPr>
              <a:t>Root Relative Squared Error (RRSE)</a:t>
            </a:r>
          </a:p>
          <a:p>
            <a:endParaRPr lang="en-US" dirty="0"/>
          </a:p>
          <a:p>
            <a:r>
              <a:rPr lang="en-US" b="1" dirty="0"/>
              <a:t>RAE = Square root of ( sum of squares of absolute errors / sum of squares of (average of actual values – actual value))</a:t>
            </a:r>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2049E310-BF3C-41A9-B614-B0FBF11E8316}"/>
              </a:ext>
            </a:extLst>
          </p:cNvPr>
          <p:cNvPicPr>
            <a:picLocks noChangeAspect="1"/>
          </p:cNvPicPr>
          <p:nvPr/>
        </p:nvPicPr>
        <p:blipFill>
          <a:blip r:embed="rId2"/>
          <a:stretch>
            <a:fillRect/>
          </a:stretch>
        </p:blipFill>
        <p:spPr>
          <a:xfrm>
            <a:off x="1790065" y="2484595"/>
            <a:ext cx="4600575" cy="1323975"/>
          </a:xfrm>
          <a:prstGeom prst="rect">
            <a:avLst/>
          </a:prstGeom>
        </p:spPr>
      </p:pic>
      <p:sp>
        <p:nvSpPr>
          <p:cNvPr id="4" name="Rectangle 3">
            <a:extLst>
              <a:ext uri="{FF2B5EF4-FFF2-40B4-BE49-F238E27FC236}">
                <a16:creationId xmlns:a16="http://schemas.microsoft.com/office/drawing/2014/main" id="{4C830E54-6821-42BF-8DF4-8089312C3F56}"/>
              </a:ext>
            </a:extLst>
          </p:cNvPr>
          <p:cNvSpPr/>
          <p:nvPr/>
        </p:nvSpPr>
        <p:spPr>
          <a:xfrm rot="10800000" flipV="1">
            <a:off x="1473200" y="3053111"/>
            <a:ext cx="7691120" cy="2031325"/>
          </a:xfrm>
          <a:prstGeom prst="rect">
            <a:avLst/>
          </a:prstGeom>
        </p:spPr>
        <p:txBody>
          <a:bodyPr wrap="square">
            <a:spAutoFit/>
          </a:bodyPr>
          <a:lstStyle/>
          <a:p>
            <a:endParaRPr lang="en-US" dirty="0"/>
          </a:p>
          <a:p>
            <a:endParaRPr lang="en-US" dirty="0"/>
          </a:p>
          <a:p>
            <a:endParaRPr lang="en-US" dirty="0"/>
          </a:p>
          <a:p>
            <a:endParaRPr lang="en-US" dirty="0"/>
          </a:p>
          <a:p>
            <a:endParaRPr lang="en-US" dirty="0"/>
          </a:p>
          <a:p>
            <a:r>
              <a:rPr lang="en-US" dirty="0"/>
              <a:t>A good model will produce a ratio close to zero; A poor model will produce a ratio greater than one.</a:t>
            </a:r>
          </a:p>
        </p:txBody>
      </p:sp>
    </p:spTree>
    <p:extLst>
      <p:ext uri="{BB962C8B-B14F-4D97-AF65-F5344CB8AC3E}">
        <p14:creationId xmlns:p14="http://schemas.microsoft.com/office/powerpoint/2010/main" val="192482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7B233D-CB6C-4248-AD02-50698C78082F}"/>
              </a:ext>
            </a:extLst>
          </p:cNvPr>
          <p:cNvSpPr/>
          <p:nvPr/>
        </p:nvSpPr>
        <p:spPr>
          <a:xfrm>
            <a:off x="1198881" y="1056640"/>
            <a:ext cx="7122248"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Classification</a:t>
            </a:r>
          </a:p>
        </p:txBody>
      </p:sp>
    </p:spTree>
    <p:extLst>
      <p:ext uri="{BB962C8B-B14F-4D97-AF65-F5344CB8AC3E}">
        <p14:creationId xmlns:p14="http://schemas.microsoft.com/office/powerpoint/2010/main" val="2225078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08A12C-1246-404B-8F57-C82B738A771F}"/>
              </a:ext>
            </a:extLst>
          </p:cNvPr>
          <p:cNvSpPr/>
          <p:nvPr/>
        </p:nvSpPr>
        <p:spPr>
          <a:xfrm>
            <a:off x="619760" y="520511"/>
            <a:ext cx="10749280" cy="1477328"/>
          </a:xfrm>
          <a:prstGeom prst="rect">
            <a:avLst/>
          </a:prstGeom>
        </p:spPr>
        <p:txBody>
          <a:bodyPr wrap="square">
            <a:spAutoFit/>
          </a:bodyPr>
          <a:lstStyle/>
          <a:p>
            <a:pPr algn="just" fontAlgn="base"/>
            <a:r>
              <a:rPr lang="en-US" b="0" i="0" dirty="0">
                <a:effectLst/>
                <a:latin typeface="Roboto"/>
              </a:rPr>
              <a:t>In Machine Learning, Classification is the problem of identifying to which of a set of categories (sub populations), a new observation belongs to, on the basis of a training set of data containing observations and whose categories membership is known.</a:t>
            </a:r>
          </a:p>
          <a:p>
            <a:br>
              <a:rPr lang="en-US" dirty="0"/>
            </a:br>
            <a:endParaRPr lang="en-US" dirty="0"/>
          </a:p>
        </p:txBody>
      </p:sp>
      <p:sp>
        <p:nvSpPr>
          <p:cNvPr id="3" name="Rectangle 2">
            <a:extLst>
              <a:ext uri="{FF2B5EF4-FFF2-40B4-BE49-F238E27FC236}">
                <a16:creationId xmlns:a16="http://schemas.microsoft.com/office/drawing/2014/main" id="{2A150666-2A4E-443C-B643-1693B972C4BB}"/>
              </a:ext>
            </a:extLst>
          </p:cNvPr>
          <p:cNvSpPr/>
          <p:nvPr/>
        </p:nvSpPr>
        <p:spPr>
          <a:xfrm>
            <a:off x="751840" y="1997839"/>
            <a:ext cx="10688320" cy="2308324"/>
          </a:xfrm>
          <a:prstGeom prst="rect">
            <a:avLst/>
          </a:prstGeom>
        </p:spPr>
        <p:txBody>
          <a:bodyPr wrap="square">
            <a:spAutoFit/>
          </a:bodyPr>
          <a:lstStyle/>
          <a:p>
            <a:pPr fontAlgn="base"/>
            <a:r>
              <a:rPr lang="en-US" b="0" i="0" dirty="0">
                <a:effectLst/>
                <a:latin typeface="Roboto"/>
              </a:rPr>
              <a:t>Classification is of two types:</a:t>
            </a:r>
          </a:p>
          <a:p>
            <a:pPr fontAlgn="base"/>
            <a:endParaRPr lang="en-US" b="0" i="0" dirty="0">
              <a:effectLst/>
              <a:latin typeface="Roboto"/>
            </a:endParaRPr>
          </a:p>
          <a:p>
            <a:pPr algn="just" fontAlgn="base"/>
            <a:r>
              <a:rPr lang="en-US" b="1" i="0" dirty="0">
                <a:effectLst/>
                <a:latin typeface="Roboto"/>
              </a:rPr>
              <a:t>Binary Classification</a:t>
            </a:r>
            <a:r>
              <a:rPr lang="en-US" b="0" i="0" dirty="0">
                <a:effectLst/>
                <a:latin typeface="Roboto"/>
              </a:rPr>
              <a:t> : When we have to categorize given data into 2 distinct classes. Example – On the basis of given health conditions of a person, we have to determine whether the person has a certain disease or not.</a:t>
            </a:r>
          </a:p>
          <a:p>
            <a:pPr algn="just" fontAlgn="base"/>
            <a:endParaRPr lang="en-US" b="1" i="0" dirty="0">
              <a:effectLst/>
              <a:latin typeface="Roboto"/>
            </a:endParaRPr>
          </a:p>
          <a:p>
            <a:pPr algn="just" fontAlgn="base"/>
            <a:r>
              <a:rPr lang="en-US" b="1" i="0" dirty="0">
                <a:effectLst/>
                <a:latin typeface="Roboto"/>
              </a:rPr>
              <a:t>Multiclass Classification</a:t>
            </a:r>
            <a:r>
              <a:rPr lang="en-US" b="0" i="0" dirty="0">
                <a:effectLst/>
                <a:latin typeface="Roboto"/>
              </a:rPr>
              <a:t> : The number of classes is more than 2. For Example – On the basis of data about different species of flowers, we have to determine which specie does our observation belong to.</a:t>
            </a:r>
          </a:p>
        </p:txBody>
      </p:sp>
      <p:pic>
        <p:nvPicPr>
          <p:cNvPr id="4" name="Picture 3">
            <a:extLst>
              <a:ext uri="{FF2B5EF4-FFF2-40B4-BE49-F238E27FC236}">
                <a16:creationId xmlns:a16="http://schemas.microsoft.com/office/drawing/2014/main" id="{91AA5D3D-61F7-409B-B83C-7F51C8C4E60E}"/>
              </a:ext>
            </a:extLst>
          </p:cNvPr>
          <p:cNvPicPr>
            <a:picLocks noChangeAspect="1"/>
          </p:cNvPicPr>
          <p:nvPr/>
        </p:nvPicPr>
        <p:blipFill>
          <a:blip r:embed="rId2"/>
          <a:stretch>
            <a:fillRect/>
          </a:stretch>
        </p:blipFill>
        <p:spPr>
          <a:xfrm>
            <a:off x="2325503" y="4399280"/>
            <a:ext cx="6044749" cy="2042160"/>
          </a:xfrm>
          <a:prstGeom prst="rect">
            <a:avLst/>
          </a:prstGeom>
        </p:spPr>
      </p:pic>
    </p:spTree>
    <p:extLst>
      <p:ext uri="{BB962C8B-B14F-4D97-AF65-F5344CB8AC3E}">
        <p14:creationId xmlns:p14="http://schemas.microsoft.com/office/powerpoint/2010/main" val="458239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EC7ECB-E65D-41AF-AE28-2DFC02D18C8C}"/>
              </a:ext>
            </a:extLst>
          </p:cNvPr>
          <p:cNvSpPr/>
          <p:nvPr/>
        </p:nvSpPr>
        <p:spPr>
          <a:xfrm>
            <a:off x="975360" y="1305342"/>
            <a:ext cx="10627360" cy="3970318"/>
          </a:xfrm>
          <a:prstGeom prst="rect">
            <a:avLst/>
          </a:prstGeom>
        </p:spPr>
        <p:txBody>
          <a:bodyPr wrap="square">
            <a:spAutoFit/>
          </a:bodyPr>
          <a:lstStyle/>
          <a:p>
            <a:pPr algn="ctr" fontAlgn="base"/>
            <a:r>
              <a:rPr lang="en-US" b="1" i="0" dirty="0">
                <a:effectLst/>
                <a:latin typeface="Roboto"/>
              </a:rPr>
              <a:t>How does classification works?</a:t>
            </a:r>
            <a:endParaRPr lang="en-US" b="0" i="0" dirty="0">
              <a:effectLst/>
              <a:latin typeface="Roboto"/>
            </a:endParaRPr>
          </a:p>
          <a:p>
            <a:pPr algn="just" fontAlgn="base"/>
            <a:endParaRPr lang="en-US" b="0" i="0" dirty="0">
              <a:effectLst/>
              <a:latin typeface="Roboto"/>
            </a:endParaRPr>
          </a:p>
          <a:p>
            <a:pPr algn="just" fontAlgn="base"/>
            <a:r>
              <a:rPr lang="en-US" b="0" i="0" dirty="0">
                <a:effectLst/>
                <a:latin typeface="Roboto"/>
              </a:rPr>
              <a:t>Suppose we have to predict whether a given patient has a certain disease or not, on the basis of 3 variables, called features.</a:t>
            </a:r>
          </a:p>
          <a:p>
            <a:pPr algn="just" fontAlgn="base"/>
            <a:endParaRPr lang="en-US" b="0" i="0" dirty="0">
              <a:effectLst/>
              <a:latin typeface="Roboto"/>
            </a:endParaRPr>
          </a:p>
          <a:p>
            <a:pPr algn="just" fontAlgn="base"/>
            <a:r>
              <a:rPr lang="en-US" b="0" i="0" dirty="0">
                <a:effectLst/>
                <a:latin typeface="Roboto"/>
              </a:rPr>
              <a:t>Which means there are two possible outcomes:</a:t>
            </a:r>
          </a:p>
          <a:p>
            <a:pPr algn="just" fontAlgn="base"/>
            <a:endParaRPr lang="en-US" b="0" i="0" dirty="0">
              <a:effectLst/>
              <a:latin typeface="Roboto"/>
            </a:endParaRPr>
          </a:p>
          <a:p>
            <a:pPr algn="just" fontAlgn="base">
              <a:buFont typeface="+mj-lt"/>
              <a:buAutoNum type="arabicPeriod"/>
            </a:pPr>
            <a:r>
              <a:rPr lang="en-US" b="0" i="0" dirty="0">
                <a:effectLst/>
                <a:latin typeface="Roboto"/>
              </a:rPr>
              <a:t>The patient has the said disease. Basically a result labelled “Yes” or “True”.</a:t>
            </a:r>
          </a:p>
          <a:p>
            <a:pPr algn="just" fontAlgn="base">
              <a:buFont typeface="+mj-lt"/>
              <a:buAutoNum type="arabicPeriod"/>
            </a:pPr>
            <a:r>
              <a:rPr lang="en-US" b="0" i="0" dirty="0">
                <a:effectLst/>
                <a:latin typeface="Roboto"/>
              </a:rPr>
              <a:t>The patient is disease free. A result labelled “No” or “False”.</a:t>
            </a:r>
          </a:p>
          <a:p>
            <a:pPr algn="just" fontAlgn="base"/>
            <a:endParaRPr lang="en-US" b="0" i="0" dirty="0">
              <a:effectLst/>
              <a:latin typeface="Roboto"/>
            </a:endParaRPr>
          </a:p>
          <a:p>
            <a:pPr fontAlgn="base"/>
            <a:r>
              <a:rPr lang="en-US" b="0" i="1" dirty="0">
                <a:effectLst/>
                <a:latin typeface="Roboto"/>
              </a:rPr>
              <a:t>This is a binary classification problem.</a:t>
            </a:r>
            <a:endParaRPr lang="en-US" b="0" i="0" dirty="0">
              <a:effectLst/>
              <a:latin typeface="Roboto"/>
            </a:endParaRPr>
          </a:p>
          <a:p>
            <a:pPr fontAlgn="base"/>
            <a:r>
              <a:rPr lang="en-US" b="0" i="0" dirty="0">
                <a:effectLst/>
                <a:latin typeface="Roboto"/>
              </a:rPr>
              <a:t>We have a set of observations called training data set, which comprises of sample data with actual classification results. We train a model, called Classifier on this data set, and use that model to predict whether a certain patient will have the disease or not.</a:t>
            </a:r>
          </a:p>
        </p:txBody>
      </p:sp>
    </p:spTree>
    <p:extLst>
      <p:ext uri="{BB962C8B-B14F-4D97-AF65-F5344CB8AC3E}">
        <p14:creationId xmlns:p14="http://schemas.microsoft.com/office/powerpoint/2010/main" val="136460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0A061-64A2-40B3-8C44-35D7C49CA2B0}"/>
              </a:ext>
            </a:extLst>
          </p:cNvPr>
          <p:cNvPicPr>
            <a:picLocks noChangeAspect="1"/>
          </p:cNvPicPr>
          <p:nvPr/>
        </p:nvPicPr>
        <p:blipFill>
          <a:blip r:embed="rId2"/>
          <a:stretch>
            <a:fillRect/>
          </a:stretch>
        </p:blipFill>
        <p:spPr>
          <a:xfrm>
            <a:off x="111652" y="0"/>
            <a:ext cx="11968695" cy="6858000"/>
          </a:xfrm>
          <a:prstGeom prst="rect">
            <a:avLst/>
          </a:prstGeom>
        </p:spPr>
      </p:pic>
    </p:spTree>
    <p:extLst>
      <p:ext uri="{BB962C8B-B14F-4D97-AF65-F5344CB8AC3E}">
        <p14:creationId xmlns:p14="http://schemas.microsoft.com/office/powerpoint/2010/main" val="43417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899A5-45DE-4981-9FF8-42D6F7AF49B6}"/>
              </a:ext>
            </a:extLst>
          </p:cNvPr>
          <p:cNvPicPr>
            <a:picLocks noChangeAspect="1"/>
          </p:cNvPicPr>
          <p:nvPr/>
        </p:nvPicPr>
        <p:blipFill>
          <a:blip r:embed="rId2"/>
          <a:stretch>
            <a:fillRect/>
          </a:stretch>
        </p:blipFill>
        <p:spPr>
          <a:xfrm>
            <a:off x="559178" y="396719"/>
            <a:ext cx="9976363" cy="6064562"/>
          </a:xfrm>
          <a:prstGeom prst="rect">
            <a:avLst/>
          </a:prstGeom>
        </p:spPr>
      </p:pic>
    </p:spTree>
    <p:extLst>
      <p:ext uri="{BB962C8B-B14F-4D97-AF65-F5344CB8AC3E}">
        <p14:creationId xmlns:p14="http://schemas.microsoft.com/office/powerpoint/2010/main" val="2614347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3652E-5767-4890-BC7F-CFE1A00C3D87}"/>
              </a:ext>
            </a:extLst>
          </p:cNvPr>
          <p:cNvPicPr>
            <a:picLocks noChangeAspect="1"/>
          </p:cNvPicPr>
          <p:nvPr/>
        </p:nvPicPr>
        <p:blipFill>
          <a:blip r:embed="rId2"/>
          <a:stretch>
            <a:fillRect/>
          </a:stretch>
        </p:blipFill>
        <p:spPr>
          <a:xfrm>
            <a:off x="554702" y="349763"/>
            <a:ext cx="11271538" cy="5918958"/>
          </a:xfrm>
          <a:prstGeom prst="rect">
            <a:avLst/>
          </a:prstGeom>
        </p:spPr>
      </p:pic>
    </p:spTree>
    <p:extLst>
      <p:ext uri="{BB962C8B-B14F-4D97-AF65-F5344CB8AC3E}">
        <p14:creationId xmlns:p14="http://schemas.microsoft.com/office/powerpoint/2010/main" val="3777166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B92896-CAC9-44E1-B404-5A3A59476274}"/>
              </a:ext>
            </a:extLst>
          </p:cNvPr>
          <p:cNvPicPr>
            <a:picLocks noChangeAspect="1"/>
          </p:cNvPicPr>
          <p:nvPr/>
        </p:nvPicPr>
        <p:blipFill>
          <a:blip r:embed="rId2"/>
          <a:stretch>
            <a:fillRect/>
          </a:stretch>
        </p:blipFill>
        <p:spPr>
          <a:xfrm>
            <a:off x="378570" y="314960"/>
            <a:ext cx="11434859" cy="6543040"/>
          </a:xfrm>
          <a:prstGeom prst="rect">
            <a:avLst/>
          </a:prstGeom>
        </p:spPr>
      </p:pic>
    </p:spTree>
    <p:extLst>
      <p:ext uri="{BB962C8B-B14F-4D97-AF65-F5344CB8AC3E}">
        <p14:creationId xmlns:p14="http://schemas.microsoft.com/office/powerpoint/2010/main" val="240319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39201-5403-4BA4-A772-7E181680F98A}"/>
              </a:ext>
            </a:extLst>
          </p:cNvPr>
          <p:cNvPicPr>
            <a:picLocks noChangeAspect="1"/>
          </p:cNvPicPr>
          <p:nvPr/>
        </p:nvPicPr>
        <p:blipFill>
          <a:blip r:embed="rId2"/>
          <a:stretch>
            <a:fillRect/>
          </a:stretch>
        </p:blipFill>
        <p:spPr>
          <a:xfrm>
            <a:off x="390232" y="479273"/>
            <a:ext cx="11411536" cy="5899453"/>
          </a:xfrm>
          <a:prstGeom prst="rect">
            <a:avLst/>
          </a:prstGeom>
        </p:spPr>
      </p:pic>
    </p:spTree>
    <p:extLst>
      <p:ext uri="{BB962C8B-B14F-4D97-AF65-F5344CB8AC3E}">
        <p14:creationId xmlns:p14="http://schemas.microsoft.com/office/powerpoint/2010/main" val="407989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73928E-DA63-404F-815F-6B61F2A3B7C0}"/>
              </a:ext>
            </a:extLst>
          </p:cNvPr>
          <p:cNvSpPr/>
          <p:nvPr/>
        </p:nvSpPr>
        <p:spPr>
          <a:xfrm>
            <a:off x="1107440" y="1720840"/>
            <a:ext cx="8503920" cy="2308324"/>
          </a:xfrm>
          <a:prstGeom prst="rect">
            <a:avLst/>
          </a:prstGeom>
        </p:spPr>
        <p:txBody>
          <a:bodyPr wrap="square">
            <a:spAutoFit/>
          </a:bodyPr>
          <a:lstStyle/>
          <a:p>
            <a:r>
              <a:rPr lang="en-US" b="1" dirty="0">
                <a:solidFill>
                  <a:srgbClr val="222222"/>
                </a:solidFill>
                <a:latin typeface="Verdana" panose="020B0604030504040204" pitchFamily="34" charset="0"/>
              </a:rPr>
              <a:t>Machine learning</a:t>
            </a:r>
            <a:r>
              <a:rPr lang="en-US" dirty="0">
                <a:solidFill>
                  <a:srgbClr val="222222"/>
                </a:solidFill>
                <a:latin typeface="Verdana" panose="020B0604030504040204" pitchFamily="34" charset="0"/>
              </a:rPr>
              <a:t> is a subset of AI. The theory is simple, machines take data and ‘learn’ for themselves. It is currently the most promising tool in the AI pool for businesses. Machine learning systems can quickly apply knowledge and training from large datasets to excel at facial recognition, speech recognition, object recognition, translation, and many other tasks. Machine learning allows a system to learn to recognize patterns on its own and make predictions, contrary to hand-coding a software program with specific instructions to complete a task</a:t>
            </a:r>
            <a:endParaRPr lang="en-US" dirty="0"/>
          </a:p>
        </p:txBody>
      </p:sp>
    </p:spTree>
    <p:extLst>
      <p:ext uri="{BB962C8B-B14F-4D97-AF65-F5344CB8AC3E}">
        <p14:creationId xmlns:p14="http://schemas.microsoft.com/office/powerpoint/2010/main" val="3269335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AAD6ED-D2F0-42D9-99AD-8C34504085BE}"/>
              </a:ext>
            </a:extLst>
          </p:cNvPr>
          <p:cNvPicPr>
            <a:picLocks noChangeAspect="1"/>
          </p:cNvPicPr>
          <p:nvPr/>
        </p:nvPicPr>
        <p:blipFill>
          <a:blip r:embed="rId2"/>
          <a:stretch>
            <a:fillRect/>
          </a:stretch>
        </p:blipFill>
        <p:spPr>
          <a:xfrm>
            <a:off x="275926" y="498324"/>
            <a:ext cx="11640148" cy="5861351"/>
          </a:xfrm>
          <a:prstGeom prst="rect">
            <a:avLst/>
          </a:prstGeom>
        </p:spPr>
      </p:pic>
    </p:spTree>
    <p:extLst>
      <p:ext uri="{BB962C8B-B14F-4D97-AF65-F5344CB8AC3E}">
        <p14:creationId xmlns:p14="http://schemas.microsoft.com/office/powerpoint/2010/main" val="6633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6AE208-E509-4E71-ACB6-34D0ADA3A262}"/>
              </a:ext>
            </a:extLst>
          </p:cNvPr>
          <p:cNvSpPr/>
          <p:nvPr/>
        </p:nvSpPr>
        <p:spPr>
          <a:xfrm>
            <a:off x="467360" y="640080"/>
            <a:ext cx="8798560"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Classification Examples</a:t>
            </a:r>
          </a:p>
        </p:txBody>
      </p:sp>
      <p:sp>
        <p:nvSpPr>
          <p:cNvPr id="4" name="TextBox 3">
            <a:extLst>
              <a:ext uri="{FF2B5EF4-FFF2-40B4-BE49-F238E27FC236}">
                <a16:creationId xmlns:a16="http://schemas.microsoft.com/office/drawing/2014/main" id="{28998693-9D16-4DB8-998E-450D52AC5409}"/>
              </a:ext>
            </a:extLst>
          </p:cNvPr>
          <p:cNvSpPr txBox="1"/>
          <p:nvPr/>
        </p:nvSpPr>
        <p:spPr>
          <a:xfrm>
            <a:off x="1188720" y="2103120"/>
            <a:ext cx="7934960" cy="923330"/>
          </a:xfrm>
          <a:prstGeom prst="rect">
            <a:avLst/>
          </a:prstGeom>
          <a:noFill/>
        </p:spPr>
        <p:txBody>
          <a:bodyPr wrap="square" rtlCol="0">
            <a:spAutoFit/>
          </a:bodyPr>
          <a:lstStyle/>
          <a:p>
            <a:r>
              <a:rPr lang="en-US" dirty="0"/>
              <a:t>Diabetic prediction for female patients</a:t>
            </a:r>
          </a:p>
          <a:p>
            <a:r>
              <a:rPr lang="en-US" dirty="0"/>
              <a:t>Text Classification</a:t>
            </a:r>
          </a:p>
          <a:p>
            <a:r>
              <a:rPr lang="en-US" dirty="0"/>
              <a:t>Chronic Heart Disease Predictor</a:t>
            </a:r>
          </a:p>
        </p:txBody>
      </p:sp>
    </p:spTree>
    <p:extLst>
      <p:ext uri="{BB962C8B-B14F-4D97-AF65-F5344CB8AC3E}">
        <p14:creationId xmlns:p14="http://schemas.microsoft.com/office/powerpoint/2010/main" val="226644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227B-2E83-4282-8AD8-1F497A28CBC3}"/>
              </a:ext>
            </a:extLst>
          </p:cNvPr>
          <p:cNvSpPr>
            <a:spLocks noGrp="1"/>
          </p:cNvSpPr>
          <p:nvPr>
            <p:ph type="ctrTitle"/>
          </p:nvPr>
        </p:nvSpPr>
        <p:spPr>
          <a:xfrm>
            <a:off x="802641" y="965200"/>
            <a:ext cx="7924800" cy="1940560"/>
          </a:xfrm>
        </p:spPr>
        <p:txBody>
          <a:bodyPr/>
          <a:lstStyle/>
          <a:p>
            <a:r>
              <a:rPr lang="en-US" b="1" dirty="0">
                <a:ln w="22225">
                  <a:solidFill>
                    <a:schemeClr val="accent2"/>
                  </a:solidFill>
                  <a:prstDash val="solid"/>
                </a:ln>
                <a:solidFill>
                  <a:schemeClr val="accent2">
                    <a:lumMod val="40000"/>
                    <a:lumOff val="60000"/>
                  </a:schemeClr>
                </a:solidFill>
                <a:latin typeface="+mn-lt"/>
                <a:ea typeface="+mn-ea"/>
                <a:cs typeface="+mn-cs"/>
              </a:rPr>
              <a:t>Classification</a:t>
            </a:r>
            <a:r>
              <a:rPr lang="en-US" dirty="0"/>
              <a:t> </a:t>
            </a:r>
            <a:r>
              <a:rPr lang="en-US" b="1" dirty="0">
                <a:ln w="22225">
                  <a:solidFill>
                    <a:schemeClr val="accent2"/>
                  </a:solidFill>
                  <a:prstDash val="solid"/>
                </a:ln>
                <a:solidFill>
                  <a:schemeClr val="accent2">
                    <a:lumMod val="40000"/>
                    <a:lumOff val="60000"/>
                  </a:schemeClr>
                </a:solidFill>
                <a:latin typeface="+mn-lt"/>
                <a:ea typeface="+mn-ea"/>
                <a:cs typeface="+mn-cs"/>
              </a:rPr>
              <a:t>Metrices</a:t>
            </a:r>
          </a:p>
        </p:txBody>
      </p:sp>
    </p:spTree>
    <p:extLst>
      <p:ext uri="{BB962C8B-B14F-4D97-AF65-F5344CB8AC3E}">
        <p14:creationId xmlns:p14="http://schemas.microsoft.com/office/powerpoint/2010/main" val="275468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8D0CE9-032C-4DEA-BB62-0E99899AB536}"/>
              </a:ext>
            </a:extLst>
          </p:cNvPr>
          <p:cNvSpPr txBox="1"/>
          <p:nvPr/>
        </p:nvSpPr>
        <p:spPr>
          <a:xfrm>
            <a:off x="558800" y="1356677"/>
            <a:ext cx="10231119" cy="3139321"/>
          </a:xfrm>
          <a:prstGeom prst="rect">
            <a:avLst/>
          </a:prstGeom>
          <a:noFill/>
        </p:spPr>
        <p:txBody>
          <a:bodyPr wrap="square" rtlCol="0">
            <a:spAutoFit/>
          </a:bodyPr>
          <a:lstStyle/>
          <a:p>
            <a:endParaRPr lang="en-US" dirty="0"/>
          </a:p>
          <a:p>
            <a:r>
              <a:rPr lang="en-US" dirty="0"/>
              <a:t>A Confusion matrix is an N x N matrix used for evaluating the performance of a classification model, where N is the number of target classes. The matrix compares the actual target values with those predicted by the machine learning model. This gives us a holistic view of how well our classification model is performing and what kinds of errors it is making.</a:t>
            </a:r>
          </a:p>
          <a:p>
            <a:r>
              <a:rPr lang="en-US" dirty="0"/>
              <a:t>For a binary classification problem, we would have a 2 x 2 matrix as shown below with 4 values:</a:t>
            </a:r>
          </a:p>
          <a:p>
            <a:endParaRPr lang="en-US" dirty="0"/>
          </a:p>
          <a:p>
            <a:endParaRPr lang="en-US" dirty="0"/>
          </a:p>
          <a:p>
            <a:endParaRPr lang="en-US" dirty="0"/>
          </a:p>
          <a:p>
            <a:endParaRPr lang="en-US" dirty="0"/>
          </a:p>
          <a:p>
            <a:endParaRPr lang="en-US" dirty="0"/>
          </a:p>
        </p:txBody>
      </p:sp>
      <p:pic>
        <p:nvPicPr>
          <p:cNvPr id="2054" name="Picture 6" descr="Confusion matrix">
            <a:extLst>
              <a:ext uri="{FF2B5EF4-FFF2-40B4-BE49-F238E27FC236}">
                <a16:creationId xmlns:a16="http://schemas.microsoft.com/office/drawing/2014/main" id="{27157236-2CAF-4469-9EEE-29EAD1D6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95" y="3205798"/>
            <a:ext cx="2381250"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F99FEE-BB36-43ED-B6CB-F9947DE78815}"/>
              </a:ext>
            </a:extLst>
          </p:cNvPr>
          <p:cNvSpPr txBox="1"/>
          <p:nvPr/>
        </p:nvSpPr>
        <p:spPr>
          <a:xfrm>
            <a:off x="4438014" y="3489841"/>
            <a:ext cx="7000240" cy="1477328"/>
          </a:xfrm>
          <a:prstGeom prst="rect">
            <a:avLst/>
          </a:prstGeom>
          <a:noFill/>
        </p:spPr>
        <p:txBody>
          <a:bodyPr wrap="square" rtlCol="0">
            <a:spAutoFit/>
          </a:bodyPr>
          <a:lstStyle/>
          <a:p>
            <a:r>
              <a:rPr lang="en-US" dirty="0"/>
              <a:t>Let’s decipher the matrix:</a:t>
            </a:r>
          </a:p>
          <a:p>
            <a:endParaRPr lang="en-US" dirty="0"/>
          </a:p>
          <a:p>
            <a:r>
              <a:rPr lang="en-US" dirty="0"/>
              <a:t>The target variable has two values: </a:t>
            </a:r>
            <a:r>
              <a:rPr lang="en-US" b="1" dirty="0"/>
              <a:t>Positive </a:t>
            </a:r>
            <a:r>
              <a:rPr lang="en-US" dirty="0"/>
              <a:t>or </a:t>
            </a:r>
            <a:r>
              <a:rPr lang="en-US" b="1" dirty="0"/>
              <a:t>Negative</a:t>
            </a:r>
            <a:endParaRPr lang="en-US" dirty="0"/>
          </a:p>
          <a:p>
            <a:r>
              <a:rPr lang="en-US" dirty="0"/>
              <a:t>The </a:t>
            </a:r>
            <a:r>
              <a:rPr lang="en-US" b="1" dirty="0"/>
              <a:t>columns </a:t>
            </a:r>
            <a:r>
              <a:rPr lang="en-US" dirty="0"/>
              <a:t>represent the </a:t>
            </a:r>
            <a:r>
              <a:rPr lang="en-US" b="1" dirty="0"/>
              <a:t>actual values</a:t>
            </a:r>
            <a:r>
              <a:rPr lang="en-US" dirty="0"/>
              <a:t> of the target variable</a:t>
            </a:r>
          </a:p>
          <a:p>
            <a:r>
              <a:rPr lang="en-US" dirty="0"/>
              <a:t>The </a:t>
            </a:r>
            <a:r>
              <a:rPr lang="en-US" b="1" dirty="0"/>
              <a:t>rows </a:t>
            </a:r>
            <a:r>
              <a:rPr lang="en-US" dirty="0"/>
              <a:t>represent the </a:t>
            </a:r>
            <a:r>
              <a:rPr lang="en-US" b="1" dirty="0"/>
              <a:t>predicted values </a:t>
            </a:r>
            <a:r>
              <a:rPr lang="en-US" dirty="0"/>
              <a:t>of the target variable</a:t>
            </a:r>
          </a:p>
        </p:txBody>
      </p:sp>
      <p:sp>
        <p:nvSpPr>
          <p:cNvPr id="10" name="Rectangle 9">
            <a:extLst>
              <a:ext uri="{FF2B5EF4-FFF2-40B4-BE49-F238E27FC236}">
                <a16:creationId xmlns:a16="http://schemas.microsoft.com/office/drawing/2014/main" id="{CC0C2B46-753A-4FE1-BB45-96C9843843EA}"/>
              </a:ext>
            </a:extLst>
          </p:cNvPr>
          <p:cNvSpPr/>
          <p:nvPr/>
        </p:nvSpPr>
        <p:spPr>
          <a:xfrm>
            <a:off x="-1422399" y="274320"/>
            <a:ext cx="8483600" cy="707886"/>
          </a:xfrm>
          <a:prstGeom prst="rect">
            <a:avLst/>
          </a:prstGeom>
          <a:noFill/>
        </p:spPr>
        <p:txBody>
          <a:bodyPr wrap="squar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Confusion Matrix</a:t>
            </a:r>
          </a:p>
        </p:txBody>
      </p:sp>
    </p:spTree>
    <p:extLst>
      <p:ext uri="{BB962C8B-B14F-4D97-AF65-F5344CB8AC3E}">
        <p14:creationId xmlns:p14="http://schemas.microsoft.com/office/powerpoint/2010/main" val="127978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E20B69-8FE8-4C41-9A14-07A718160C90}"/>
              </a:ext>
            </a:extLst>
          </p:cNvPr>
          <p:cNvSpPr/>
          <p:nvPr/>
        </p:nvSpPr>
        <p:spPr>
          <a:xfrm>
            <a:off x="609600" y="612845"/>
            <a:ext cx="9611360" cy="5355312"/>
          </a:xfrm>
          <a:prstGeom prst="rect">
            <a:avLst/>
          </a:prstGeom>
        </p:spPr>
        <p:txBody>
          <a:bodyPr wrap="square">
            <a:spAutoFit/>
          </a:bodyPr>
          <a:lstStyle/>
          <a:p>
            <a:r>
              <a:rPr lang="en-US" b="1" i="0" dirty="0">
                <a:solidFill>
                  <a:srgbClr val="333333"/>
                </a:solidFill>
                <a:effectLst/>
                <a:latin typeface="poppins"/>
              </a:rPr>
              <a:t>Understanding True Positive, True Negative, False Positive and False Negative in a Confusion Matrix</a:t>
            </a:r>
          </a:p>
          <a:p>
            <a:endParaRPr lang="en-US" b="1" i="0" dirty="0">
              <a:solidFill>
                <a:srgbClr val="333333"/>
              </a:solidFill>
              <a:effectLst/>
              <a:latin typeface="poppins"/>
            </a:endParaRPr>
          </a:p>
          <a:p>
            <a:r>
              <a:rPr lang="en-US" b="1" i="0" dirty="0">
                <a:solidFill>
                  <a:srgbClr val="595858"/>
                </a:solidFill>
                <a:effectLst/>
                <a:latin typeface="roboto"/>
              </a:rPr>
              <a:t>True Positive (TP) </a:t>
            </a:r>
            <a:endParaRPr lang="en-US" b="0" i="0" dirty="0">
              <a:solidFill>
                <a:srgbClr val="595858"/>
              </a:solidFill>
              <a:effectLst/>
              <a:latin typeface="roboto"/>
            </a:endParaRPr>
          </a:p>
          <a:p>
            <a:r>
              <a:rPr lang="en-US" b="0" i="0" dirty="0">
                <a:solidFill>
                  <a:srgbClr val="595858"/>
                </a:solidFill>
                <a:effectLst/>
                <a:latin typeface="roboto"/>
              </a:rPr>
              <a:t>The predicted value matches the actual value</a:t>
            </a:r>
          </a:p>
          <a:p>
            <a:r>
              <a:rPr lang="en-US" b="0" i="0" dirty="0">
                <a:solidFill>
                  <a:srgbClr val="595858"/>
                </a:solidFill>
                <a:effectLst/>
                <a:latin typeface="roboto"/>
              </a:rPr>
              <a:t>The actual value was positive and the model predicted a positive value</a:t>
            </a:r>
          </a:p>
          <a:p>
            <a:endParaRPr lang="en-US" b="1" i="0" dirty="0">
              <a:solidFill>
                <a:srgbClr val="595858"/>
              </a:solidFill>
              <a:effectLst/>
              <a:latin typeface="roboto"/>
            </a:endParaRPr>
          </a:p>
          <a:p>
            <a:r>
              <a:rPr lang="en-US" b="1" i="0" dirty="0">
                <a:solidFill>
                  <a:srgbClr val="595858"/>
                </a:solidFill>
                <a:effectLst/>
                <a:latin typeface="roboto"/>
              </a:rPr>
              <a:t>True Negative (TN) </a:t>
            </a:r>
            <a:endParaRPr lang="en-US" b="0" i="0" dirty="0">
              <a:solidFill>
                <a:srgbClr val="595858"/>
              </a:solidFill>
              <a:effectLst/>
              <a:latin typeface="roboto"/>
            </a:endParaRPr>
          </a:p>
          <a:p>
            <a:r>
              <a:rPr lang="en-US" b="0" i="0" dirty="0">
                <a:solidFill>
                  <a:srgbClr val="595858"/>
                </a:solidFill>
                <a:effectLst/>
                <a:latin typeface="roboto"/>
              </a:rPr>
              <a:t>The predicted value matches the actual value</a:t>
            </a:r>
          </a:p>
          <a:p>
            <a:r>
              <a:rPr lang="en-US" b="0" i="0" dirty="0">
                <a:solidFill>
                  <a:srgbClr val="595858"/>
                </a:solidFill>
                <a:effectLst/>
                <a:latin typeface="roboto"/>
              </a:rPr>
              <a:t>The actual value was negative and the model predicted a negative value</a:t>
            </a:r>
          </a:p>
          <a:p>
            <a:endParaRPr lang="en-US" b="1" i="0" dirty="0">
              <a:solidFill>
                <a:srgbClr val="595858"/>
              </a:solidFill>
              <a:effectLst/>
              <a:latin typeface="roboto"/>
            </a:endParaRPr>
          </a:p>
          <a:p>
            <a:r>
              <a:rPr lang="en-US" b="1" i="0" dirty="0">
                <a:solidFill>
                  <a:srgbClr val="595858"/>
                </a:solidFill>
                <a:effectLst/>
                <a:latin typeface="roboto"/>
              </a:rPr>
              <a:t>False Positive (FP) – Type 1 error</a:t>
            </a:r>
            <a:endParaRPr lang="en-US" b="0" i="0" dirty="0">
              <a:solidFill>
                <a:srgbClr val="595858"/>
              </a:solidFill>
              <a:effectLst/>
              <a:latin typeface="roboto"/>
            </a:endParaRPr>
          </a:p>
          <a:p>
            <a:r>
              <a:rPr lang="en-US" b="0" i="0" dirty="0">
                <a:solidFill>
                  <a:srgbClr val="595858"/>
                </a:solidFill>
                <a:effectLst/>
                <a:latin typeface="roboto"/>
              </a:rPr>
              <a:t>The predicted value was falsely predicted</a:t>
            </a:r>
          </a:p>
          <a:p>
            <a:r>
              <a:rPr lang="en-US" b="0" i="0" dirty="0">
                <a:solidFill>
                  <a:srgbClr val="595858"/>
                </a:solidFill>
                <a:effectLst/>
                <a:latin typeface="roboto"/>
              </a:rPr>
              <a:t>The actual value was negative but the model predicted a positive value</a:t>
            </a:r>
          </a:p>
          <a:p>
            <a:r>
              <a:rPr lang="en-US" b="0" i="0" dirty="0">
                <a:solidFill>
                  <a:srgbClr val="595858"/>
                </a:solidFill>
                <a:effectLst/>
                <a:latin typeface="roboto"/>
              </a:rPr>
              <a:t>Also known as the </a:t>
            </a:r>
            <a:r>
              <a:rPr lang="en-US" b="1" i="0" dirty="0">
                <a:solidFill>
                  <a:srgbClr val="595858"/>
                </a:solidFill>
                <a:effectLst/>
                <a:latin typeface="roboto"/>
              </a:rPr>
              <a:t>Type 1 error</a:t>
            </a:r>
            <a:endParaRPr lang="en-US" b="0" i="0" dirty="0">
              <a:solidFill>
                <a:srgbClr val="595858"/>
              </a:solidFill>
              <a:effectLst/>
              <a:latin typeface="roboto"/>
            </a:endParaRPr>
          </a:p>
          <a:p>
            <a:endParaRPr lang="en-US" b="1" i="0" dirty="0">
              <a:solidFill>
                <a:srgbClr val="595858"/>
              </a:solidFill>
              <a:effectLst/>
              <a:latin typeface="roboto"/>
            </a:endParaRPr>
          </a:p>
          <a:p>
            <a:r>
              <a:rPr lang="en-US" b="1" i="0" dirty="0">
                <a:solidFill>
                  <a:srgbClr val="595858"/>
                </a:solidFill>
                <a:effectLst/>
                <a:latin typeface="roboto"/>
              </a:rPr>
              <a:t>False Negative (FN) – Type 2 error</a:t>
            </a:r>
            <a:endParaRPr lang="en-US" b="0" i="0" dirty="0">
              <a:solidFill>
                <a:srgbClr val="595858"/>
              </a:solidFill>
              <a:effectLst/>
              <a:latin typeface="roboto"/>
            </a:endParaRPr>
          </a:p>
          <a:p>
            <a:pPr>
              <a:buFont typeface="Arial" panose="020B0604020202020204" pitchFamily="34" charset="0"/>
              <a:buChar char="•"/>
            </a:pPr>
            <a:r>
              <a:rPr lang="en-US" b="0" i="0" dirty="0">
                <a:solidFill>
                  <a:srgbClr val="595858"/>
                </a:solidFill>
                <a:effectLst/>
                <a:latin typeface="roboto"/>
              </a:rPr>
              <a:t>The predicted value was falsely predicted</a:t>
            </a:r>
          </a:p>
          <a:p>
            <a:pPr>
              <a:buFont typeface="Arial" panose="020B0604020202020204" pitchFamily="34" charset="0"/>
              <a:buChar char="•"/>
            </a:pPr>
            <a:r>
              <a:rPr lang="en-US" b="0" i="0" dirty="0">
                <a:solidFill>
                  <a:srgbClr val="595858"/>
                </a:solidFill>
                <a:effectLst/>
                <a:latin typeface="roboto"/>
              </a:rPr>
              <a:t>The actual value was positive but the model predicted a negative value</a:t>
            </a:r>
          </a:p>
          <a:p>
            <a:pPr>
              <a:buFont typeface="Arial" panose="020B0604020202020204" pitchFamily="34" charset="0"/>
              <a:buChar char="•"/>
            </a:pPr>
            <a:r>
              <a:rPr lang="en-US" b="0" i="0" dirty="0">
                <a:solidFill>
                  <a:srgbClr val="595858"/>
                </a:solidFill>
                <a:effectLst/>
                <a:latin typeface="roboto"/>
              </a:rPr>
              <a:t>Also known as the </a:t>
            </a:r>
            <a:r>
              <a:rPr lang="en-US" b="1" i="0" dirty="0">
                <a:solidFill>
                  <a:srgbClr val="595858"/>
                </a:solidFill>
                <a:effectLst/>
                <a:latin typeface="roboto"/>
              </a:rPr>
              <a:t>Type 2 error</a:t>
            </a:r>
            <a:endParaRPr lang="en-US" b="0" i="0" dirty="0">
              <a:solidFill>
                <a:srgbClr val="595858"/>
              </a:solidFill>
              <a:effectLst/>
              <a:latin typeface="roboto"/>
            </a:endParaRPr>
          </a:p>
        </p:txBody>
      </p:sp>
      <p:pic>
        <p:nvPicPr>
          <p:cNvPr id="3" name="Picture 6" descr="Confusion matrix">
            <a:extLst>
              <a:ext uri="{FF2B5EF4-FFF2-40B4-BE49-F238E27FC236}">
                <a16:creationId xmlns:a16="http://schemas.microsoft.com/office/drawing/2014/main" id="{596689C8-B985-42DC-87D6-318411413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5935" y="1407478"/>
            <a:ext cx="238125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054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69A242-2E0F-484F-B9C2-E18575B44F3F}"/>
              </a:ext>
            </a:extLst>
          </p:cNvPr>
          <p:cNvPicPr>
            <a:picLocks noChangeAspect="1"/>
          </p:cNvPicPr>
          <p:nvPr/>
        </p:nvPicPr>
        <p:blipFill>
          <a:blip r:embed="rId2"/>
          <a:stretch>
            <a:fillRect/>
          </a:stretch>
        </p:blipFill>
        <p:spPr>
          <a:xfrm>
            <a:off x="0" y="1316911"/>
            <a:ext cx="12192000" cy="3858418"/>
          </a:xfrm>
          <a:prstGeom prst="rect">
            <a:avLst/>
          </a:prstGeom>
        </p:spPr>
      </p:pic>
      <p:sp>
        <p:nvSpPr>
          <p:cNvPr id="3" name="TextBox 2">
            <a:extLst>
              <a:ext uri="{FF2B5EF4-FFF2-40B4-BE49-F238E27FC236}">
                <a16:creationId xmlns:a16="http://schemas.microsoft.com/office/drawing/2014/main" id="{52FAAC05-4E2E-4F00-9822-09DA9CC20061}"/>
              </a:ext>
            </a:extLst>
          </p:cNvPr>
          <p:cNvSpPr txBox="1"/>
          <p:nvPr/>
        </p:nvSpPr>
        <p:spPr>
          <a:xfrm>
            <a:off x="619760" y="518160"/>
            <a:ext cx="9997440" cy="369332"/>
          </a:xfrm>
          <a:prstGeom prst="rect">
            <a:avLst/>
          </a:prstGeom>
          <a:noFill/>
        </p:spPr>
        <p:txBody>
          <a:bodyPr wrap="square" rtlCol="0">
            <a:spAutoFit/>
          </a:bodyPr>
          <a:lstStyle/>
          <a:p>
            <a:r>
              <a:rPr lang="en-US" dirty="0"/>
              <a:t>KEY PERFORMANCE INDICATORS (KPI)</a:t>
            </a:r>
          </a:p>
        </p:txBody>
      </p:sp>
      <p:pic>
        <p:nvPicPr>
          <p:cNvPr id="4" name="Picture 6" descr="Confusion matrix">
            <a:extLst>
              <a:ext uri="{FF2B5EF4-FFF2-40B4-BE49-F238E27FC236}">
                <a16:creationId xmlns:a16="http://schemas.microsoft.com/office/drawing/2014/main" id="{61ED6A8C-7DF7-4A96-87A5-8F59C7DE3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815" y="4393326"/>
            <a:ext cx="238125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53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5207E-6A27-40BE-AB00-8942B43E36A5}"/>
              </a:ext>
            </a:extLst>
          </p:cNvPr>
          <p:cNvSpPr txBox="1"/>
          <p:nvPr/>
        </p:nvSpPr>
        <p:spPr>
          <a:xfrm>
            <a:off x="406400" y="233680"/>
            <a:ext cx="10576560" cy="2031325"/>
          </a:xfrm>
          <a:prstGeom prst="rect">
            <a:avLst/>
          </a:prstGeom>
          <a:noFill/>
        </p:spPr>
        <p:txBody>
          <a:bodyPr wrap="square" rtlCol="0">
            <a:spAutoFit/>
          </a:bodyPr>
          <a:lstStyle/>
          <a:p>
            <a:r>
              <a:rPr lang="en-US" dirty="0"/>
              <a:t>Use case to understand KPI :</a:t>
            </a:r>
          </a:p>
          <a:p>
            <a:endParaRPr lang="en-US" dirty="0"/>
          </a:p>
          <a:p>
            <a:r>
              <a:rPr lang="en-US" dirty="0"/>
              <a:t>Lets say we have 100 patients. Out of 100, 91 are totally fine , they don’t have any disease but 9 are actually diseased.  So, the correct model should correctly predict these 9 patients who are at risk.</a:t>
            </a:r>
          </a:p>
          <a:p>
            <a:endParaRPr lang="en-US" dirty="0"/>
          </a:p>
          <a:p>
            <a:r>
              <a:rPr lang="en-US" dirty="0"/>
              <a:t>Lets assume the model has given the below outputs, now calculate KPI for this to assess the performance of an model.</a:t>
            </a:r>
          </a:p>
        </p:txBody>
      </p:sp>
      <p:pic>
        <p:nvPicPr>
          <p:cNvPr id="3" name="Picture 2">
            <a:extLst>
              <a:ext uri="{FF2B5EF4-FFF2-40B4-BE49-F238E27FC236}">
                <a16:creationId xmlns:a16="http://schemas.microsoft.com/office/drawing/2014/main" id="{0A89710B-2A70-4C6C-A07D-83B9F7E94728}"/>
              </a:ext>
            </a:extLst>
          </p:cNvPr>
          <p:cNvPicPr>
            <a:picLocks noChangeAspect="1"/>
          </p:cNvPicPr>
          <p:nvPr/>
        </p:nvPicPr>
        <p:blipFill>
          <a:blip r:embed="rId2"/>
          <a:stretch>
            <a:fillRect/>
          </a:stretch>
        </p:blipFill>
        <p:spPr>
          <a:xfrm>
            <a:off x="1198635" y="2306320"/>
            <a:ext cx="6705845" cy="3895230"/>
          </a:xfrm>
          <a:prstGeom prst="rect">
            <a:avLst/>
          </a:prstGeom>
        </p:spPr>
      </p:pic>
    </p:spTree>
    <p:extLst>
      <p:ext uri="{BB962C8B-B14F-4D97-AF65-F5344CB8AC3E}">
        <p14:creationId xmlns:p14="http://schemas.microsoft.com/office/powerpoint/2010/main" val="2492281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B2ACB-B16A-4F2B-AE0F-5506627695C2}"/>
              </a:ext>
            </a:extLst>
          </p:cNvPr>
          <p:cNvSpPr txBox="1"/>
          <p:nvPr/>
        </p:nvSpPr>
        <p:spPr>
          <a:xfrm>
            <a:off x="335280" y="223520"/>
            <a:ext cx="5659120" cy="646331"/>
          </a:xfrm>
          <a:prstGeom prst="rect">
            <a:avLst/>
          </a:prstGeom>
          <a:noFill/>
        </p:spPr>
        <p:txBody>
          <a:bodyPr wrap="square" rtlCol="0">
            <a:spAutoFit/>
          </a:bodyPr>
          <a:lstStyle/>
          <a:p>
            <a:endParaRPr lang="en-US" dirty="0"/>
          </a:p>
          <a:p>
            <a:r>
              <a:rPr lang="en-US" dirty="0"/>
              <a:t>  F1 Score</a:t>
            </a:r>
          </a:p>
        </p:txBody>
      </p:sp>
      <p:sp>
        <p:nvSpPr>
          <p:cNvPr id="3" name="Rectangle 2">
            <a:extLst>
              <a:ext uri="{FF2B5EF4-FFF2-40B4-BE49-F238E27FC236}">
                <a16:creationId xmlns:a16="http://schemas.microsoft.com/office/drawing/2014/main" id="{BCC4704D-F950-4D88-B978-69CBB7089535}"/>
              </a:ext>
            </a:extLst>
          </p:cNvPr>
          <p:cNvSpPr/>
          <p:nvPr/>
        </p:nvSpPr>
        <p:spPr>
          <a:xfrm>
            <a:off x="497840" y="853440"/>
            <a:ext cx="10566400" cy="923330"/>
          </a:xfrm>
          <a:prstGeom prst="rect">
            <a:avLst/>
          </a:prstGeom>
        </p:spPr>
        <p:txBody>
          <a:bodyPr wrap="square">
            <a:spAutoFit/>
          </a:bodyPr>
          <a:lstStyle/>
          <a:p>
            <a:r>
              <a:rPr lang="en-US" b="1" i="0" dirty="0">
                <a:solidFill>
                  <a:srgbClr val="333333"/>
                </a:solidFill>
                <a:effectLst/>
                <a:latin typeface="roboto"/>
              </a:rPr>
              <a:t>F1-score is a harmonic mean of Precision and Recall</a:t>
            </a:r>
            <a:r>
              <a:rPr lang="en-US" b="0" i="0" dirty="0">
                <a:solidFill>
                  <a:srgbClr val="595858"/>
                </a:solidFill>
                <a:effectLst/>
                <a:latin typeface="roboto"/>
              </a:rPr>
              <a:t>,</a:t>
            </a:r>
            <a:r>
              <a:rPr lang="en-US" dirty="0">
                <a:solidFill>
                  <a:srgbClr val="595858"/>
                </a:solidFill>
                <a:latin typeface="roboto"/>
              </a:rPr>
              <a:t> and </a:t>
            </a:r>
            <a:r>
              <a:rPr lang="en-US" dirty="0"/>
              <a:t>so it gives a combined idea about these two metrics. It is maximum when Precision is equal to Recall.  </a:t>
            </a:r>
            <a:r>
              <a:rPr lang="en-US" b="1" dirty="0"/>
              <a:t>The m</a:t>
            </a:r>
            <a:r>
              <a:rPr lang="en-US" b="1" dirty="0">
                <a:solidFill>
                  <a:srgbClr val="595858"/>
                </a:solidFill>
                <a:latin typeface="roboto"/>
              </a:rPr>
              <a:t>or</a:t>
            </a:r>
            <a:r>
              <a:rPr lang="en-US" b="1" dirty="0"/>
              <a:t>e F1 score, the model is accurate and good.</a:t>
            </a:r>
          </a:p>
        </p:txBody>
      </p:sp>
      <p:pic>
        <p:nvPicPr>
          <p:cNvPr id="5122" name="Picture 2">
            <a:extLst>
              <a:ext uri="{FF2B5EF4-FFF2-40B4-BE49-F238E27FC236}">
                <a16:creationId xmlns:a16="http://schemas.microsoft.com/office/drawing/2014/main" id="{DC6155A0-360F-47E4-8818-C6D4D489E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945" y="1829435"/>
            <a:ext cx="3409950" cy="923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4B6388-A198-4101-87EF-F5606CC054D0}"/>
              </a:ext>
            </a:extLst>
          </p:cNvPr>
          <p:cNvSpPr txBox="1"/>
          <p:nvPr/>
        </p:nvSpPr>
        <p:spPr>
          <a:xfrm>
            <a:off x="629920" y="2946400"/>
            <a:ext cx="3139440" cy="369332"/>
          </a:xfrm>
          <a:prstGeom prst="rect">
            <a:avLst/>
          </a:prstGeom>
          <a:noFill/>
        </p:spPr>
        <p:txBody>
          <a:bodyPr wrap="square" rtlCol="0">
            <a:spAutoFit/>
          </a:bodyPr>
          <a:lstStyle/>
          <a:p>
            <a:r>
              <a:rPr lang="en-US" dirty="0"/>
              <a:t>MCC </a:t>
            </a:r>
          </a:p>
        </p:txBody>
      </p:sp>
      <p:sp>
        <p:nvSpPr>
          <p:cNvPr id="8" name="TextBox 7">
            <a:extLst>
              <a:ext uri="{FF2B5EF4-FFF2-40B4-BE49-F238E27FC236}">
                <a16:creationId xmlns:a16="http://schemas.microsoft.com/office/drawing/2014/main" id="{76D797B1-2269-4C0B-8547-854B7B8087B3}"/>
              </a:ext>
            </a:extLst>
          </p:cNvPr>
          <p:cNvSpPr txBox="1"/>
          <p:nvPr/>
        </p:nvSpPr>
        <p:spPr>
          <a:xfrm>
            <a:off x="629920" y="3508773"/>
            <a:ext cx="10830560" cy="1477328"/>
          </a:xfrm>
          <a:prstGeom prst="rect">
            <a:avLst/>
          </a:prstGeom>
          <a:noFill/>
        </p:spPr>
        <p:txBody>
          <a:bodyPr wrap="square" rtlCol="0">
            <a:spAutoFit/>
          </a:bodyPr>
          <a:lstStyle/>
          <a:p>
            <a:r>
              <a:rPr lang="en-US" dirty="0"/>
              <a:t>The Matthews Correlation Coefficient (MCC) </a:t>
            </a:r>
            <a:r>
              <a:rPr lang="en-US" b="1" dirty="0"/>
              <a:t>has a range of -1 to 1 where -1 indicates a completely wrong binary classifier while 1 indicates a completely correct binary classifier</a:t>
            </a:r>
            <a:r>
              <a:rPr lang="en-US" dirty="0"/>
              <a:t>. Using the MCC allows one to gauge how well their classification model/function is performing.</a:t>
            </a:r>
            <a:r>
              <a:rPr lang="en-US" i="1" dirty="0"/>
              <a:t> </a:t>
            </a:r>
            <a:r>
              <a:rPr lang="en-US" b="1" dirty="0"/>
              <a:t>It takes into account true and false positives and negatives and is generally regarded as a balanced measure </a:t>
            </a:r>
            <a:r>
              <a:rPr lang="en-US" dirty="0"/>
              <a:t>which can be used even if the classes are of very different sizes.</a:t>
            </a:r>
          </a:p>
        </p:txBody>
      </p:sp>
      <p:pic>
        <p:nvPicPr>
          <p:cNvPr id="11" name="Picture 10">
            <a:extLst>
              <a:ext uri="{FF2B5EF4-FFF2-40B4-BE49-F238E27FC236}">
                <a16:creationId xmlns:a16="http://schemas.microsoft.com/office/drawing/2014/main" id="{823AB850-A9D1-462A-B866-FFF2BB9515B6}"/>
              </a:ext>
            </a:extLst>
          </p:cNvPr>
          <p:cNvPicPr>
            <a:picLocks noChangeAspect="1"/>
          </p:cNvPicPr>
          <p:nvPr/>
        </p:nvPicPr>
        <p:blipFill>
          <a:blip r:embed="rId3"/>
          <a:stretch>
            <a:fillRect/>
          </a:stretch>
        </p:blipFill>
        <p:spPr>
          <a:xfrm>
            <a:off x="2550160" y="4634193"/>
            <a:ext cx="4947920" cy="1370367"/>
          </a:xfrm>
          <a:prstGeom prst="rect">
            <a:avLst/>
          </a:prstGeom>
        </p:spPr>
      </p:pic>
    </p:spTree>
    <p:extLst>
      <p:ext uri="{BB962C8B-B14F-4D97-AF65-F5344CB8AC3E}">
        <p14:creationId xmlns:p14="http://schemas.microsoft.com/office/powerpoint/2010/main" val="986977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0FBDE-B2D5-42DF-B0AD-23819D7E1A17}"/>
              </a:ext>
            </a:extLst>
          </p:cNvPr>
          <p:cNvSpPr txBox="1"/>
          <p:nvPr/>
        </p:nvSpPr>
        <p:spPr>
          <a:xfrm>
            <a:off x="1320800" y="822960"/>
            <a:ext cx="6858000" cy="923330"/>
          </a:xfrm>
          <a:prstGeom prst="rect">
            <a:avLst/>
          </a:prstGeom>
          <a:noFill/>
        </p:spPr>
        <p:txBody>
          <a:bodyPr wrap="square" rtlCol="0">
            <a:spAutoFit/>
          </a:bodyPr>
          <a:lstStyle/>
          <a:p>
            <a:r>
              <a:rPr lang="en-US" sz="5400" b="1" dirty="0">
                <a:ln w="22225">
                  <a:solidFill>
                    <a:schemeClr val="accent2"/>
                  </a:solidFill>
                  <a:prstDash val="solid"/>
                </a:ln>
                <a:solidFill>
                  <a:schemeClr val="accent2">
                    <a:lumMod val="40000"/>
                    <a:lumOff val="60000"/>
                  </a:schemeClr>
                </a:solidFill>
              </a:rPr>
              <a:t>Thank You</a:t>
            </a:r>
            <a:r>
              <a:rPr lang="en-US" dirty="0"/>
              <a:t> </a:t>
            </a:r>
          </a:p>
        </p:txBody>
      </p:sp>
    </p:spTree>
    <p:extLst>
      <p:ext uri="{BB962C8B-B14F-4D97-AF65-F5344CB8AC3E}">
        <p14:creationId xmlns:p14="http://schemas.microsoft.com/office/powerpoint/2010/main" val="105761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82C14-C24F-4E2A-8984-A88F864E96BC}"/>
              </a:ext>
            </a:extLst>
          </p:cNvPr>
          <p:cNvPicPr>
            <a:picLocks noChangeAspect="1"/>
          </p:cNvPicPr>
          <p:nvPr/>
        </p:nvPicPr>
        <p:blipFill rotWithShape="1">
          <a:blip r:embed="rId2"/>
          <a:srcRect r="-1" b="8012"/>
          <a:stretch/>
        </p:blipFill>
        <p:spPr>
          <a:xfrm>
            <a:off x="44820" y="-412"/>
            <a:ext cx="12147179" cy="6858412"/>
          </a:xfrm>
          <a:prstGeom prst="rect">
            <a:avLst/>
          </a:prstGeom>
        </p:spPr>
      </p:pic>
    </p:spTree>
    <p:extLst>
      <p:ext uri="{BB962C8B-B14F-4D97-AF65-F5344CB8AC3E}">
        <p14:creationId xmlns:p14="http://schemas.microsoft.com/office/powerpoint/2010/main" val="33657930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2A2B74-CBC0-4070-B76D-AD7FE47844D3}"/>
              </a:ext>
            </a:extLst>
          </p:cNvPr>
          <p:cNvPicPr>
            <a:picLocks noChangeAspect="1"/>
          </p:cNvPicPr>
          <p:nvPr/>
        </p:nvPicPr>
        <p:blipFill>
          <a:blip r:embed="rId2"/>
          <a:stretch>
            <a:fillRect/>
          </a:stretch>
        </p:blipFill>
        <p:spPr>
          <a:xfrm>
            <a:off x="0" y="0"/>
            <a:ext cx="12234099" cy="6939280"/>
          </a:xfrm>
          <a:prstGeom prst="rect">
            <a:avLst/>
          </a:prstGeom>
        </p:spPr>
      </p:pic>
    </p:spTree>
    <p:extLst>
      <p:ext uri="{BB962C8B-B14F-4D97-AF65-F5344CB8AC3E}">
        <p14:creationId xmlns:p14="http://schemas.microsoft.com/office/powerpoint/2010/main" val="1871538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E2FBCB-1F36-4536-B41D-B184BAC0DC8E}"/>
              </a:ext>
            </a:extLst>
          </p:cNvPr>
          <p:cNvSpPr>
            <a:spLocks noGrp="1"/>
          </p:cNvSpPr>
          <p:nvPr>
            <p:ph type="subTitle" idx="1"/>
          </p:nvPr>
        </p:nvSpPr>
        <p:spPr>
          <a:xfrm>
            <a:off x="2865120" y="2428240"/>
            <a:ext cx="7802880" cy="2829560"/>
          </a:xfrm>
        </p:spPr>
        <p:txBody>
          <a:bodyPr/>
          <a:lstStyle/>
          <a:p>
            <a:pPr marL="457200" indent="-457200" algn="l">
              <a:buFont typeface="Arial" panose="020B0604020202020204" pitchFamily="34" charset="0"/>
              <a:buChar char="•"/>
            </a:pPr>
            <a:r>
              <a:rPr lang="en-US" dirty="0"/>
              <a:t>Supervised</a:t>
            </a:r>
          </a:p>
          <a:p>
            <a:pPr marL="457200" indent="-457200" algn="l">
              <a:buFont typeface="Arial" panose="020B0604020202020204" pitchFamily="34" charset="0"/>
              <a:buChar char="•"/>
            </a:pPr>
            <a:r>
              <a:rPr lang="en-US" dirty="0"/>
              <a:t>Un-supervised</a:t>
            </a:r>
          </a:p>
          <a:p>
            <a:pPr marL="457200" indent="-457200" algn="l">
              <a:buFont typeface="Arial" panose="020B0604020202020204" pitchFamily="34" charset="0"/>
              <a:buChar char="•"/>
            </a:pPr>
            <a:r>
              <a:rPr lang="en-US" dirty="0"/>
              <a:t>Reinforcement</a:t>
            </a:r>
          </a:p>
        </p:txBody>
      </p:sp>
      <p:pic>
        <p:nvPicPr>
          <p:cNvPr id="4" name="Picture 3">
            <a:extLst>
              <a:ext uri="{FF2B5EF4-FFF2-40B4-BE49-F238E27FC236}">
                <a16:creationId xmlns:a16="http://schemas.microsoft.com/office/drawing/2014/main" id="{AA717900-EB24-417D-AC7D-EB590FFFC600}"/>
              </a:ext>
            </a:extLst>
          </p:cNvPr>
          <p:cNvPicPr>
            <a:picLocks noChangeAspect="1"/>
          </p:cNvPicPr>
          <p:nvPr/>
        </p:nvPicPr>
        <p:blipFill>
          <a:blip r:embed="rId2"/>
          <a:stretch>
            <a:fillRect/>
          </a:stretch>
        </p:blipFill>
        <p:spPr>
          <a:xfrm>
            <a:off x="745982" y="655319"/>
            <a:ext cx="9627881" cy="5425441"/>
          </a:xfrm>
          <a:prstGeom prst="rect">
            <a:avLst/>
          </a:prstGeom>
        </p:spPr>
      </p:pic>
    </p:spTree>
    <p:extLst>
      <p:ext uri="{BB962C8B-B14F-4D97-AF65-F5344CB8AC3E}">
        <p14:creationId xmlns:p14="http://schemas.microsoft.com/office/powerpoint/2010/main" val="493275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2C19F-B149-4DE2-92A6-388DD2F9646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7943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7C321E-6C9A-46D2-926B-682F18F78A0F}"/>
              </a:ext>
            </a:extLst>
          </p:cNvPr>
          <p:cNvSpPr/>
          <p:nvPr/>
        </p:nvSpPr>
        <p:spPr>
          <a:xfrm>
            <a:off x="782320" y="477520"/>
            <a:ext cx="9834880" cy="1200329"/>
          </a:xfrm>
          <a:prstGeom prst="rect">
            <a:avLst/>
          </a:prstGeom>
        </p:spPr>
        <p:txBody>
          <a:bodyPr wrap="square">
            <a:spAutoFit/>
          </a:bodyPr>
          <a:lstStyle/>
          <a:p>
            <a:r>
              <a:rPr lang="en-US" b="1" i="0" dirty="0">
                <a:effectLst/>
                <a:latin typeface="Roboto"/>
              </a:rPr>
              <a:t>Supervised Learning :</a:t>
            </a:r>
            <a:br>
              <a:rPr lang="en-US" dirty="0"/>
            </a:br>
            <a:r>
              <a:rPr lang="en-US" b="0" i="0" dirty="0">
                <a:effectLst/>
                <a:latin typeface="Roboto"/>
              </a:rPr>
              <a:t>Supervised learning is when the model is getting trained on a labelled dataset. </a:t>
            </a:r>
            <a:r>
              <a:rPr lang="en-US" b="1" i="0" dirty="0">
                <a:effectLst/>
                <a:latin typeface="Roboto"/>
              </a:rPr>
              <a:t>Labelled</a:t>
            </a:r>
            <a:r>
              <a:rPr lang="en-US" b="0" i="0" dirty="0">
                <a:effectLst/>
                <a:latin typeface="Roboto"/>
              </a:rPr>
              <a:t> dataset is one which have both input and output parameters. In this type of learning both training and validation datasets are labelled as shown in the figures below.</a:t>
            </a:r>
            <a:endParaRPr lang="en-US" dirty="0"/>
          </a:p>
        </p:txBody>
      </p:sp>
      <p:pic>
        <p:nvPicPr>
          <p:cNvPr id="5" name="Picture 4">
            <a:extLst>
              <a:ext uri="{FF2B5EF4-FFF2-40B4-BE49-F238E27FC236}">
                <a16:creationId xmlns:a16="http://schemas.microsoft.com/office/drawing/2014/main" id="{C786AAD4-C5D9-4B34-BF5B-79B5F2A10023}"/>
              </a:ext>
            </a:extLst>
          </p:cNvPr>
          <p:cNvPicPr>
            <a:picLocks noChangeAspect="1"/>
          </p:cNvPicPr>
          <p:nvPr/>
        </p:nvPicPr>
        <p:blipFill>
          <a:blip r:embed="rId2"/>
          <a:stretch>
            <a:fillRect/>
          </a:stretch>
        </p:blipFill>
        <p:spPr>
          <a:xfrm>
            <a:off x="1980565" y="1677848"/>
            <a:ext cx="6686550" cy="4011751"/>
          </a:xfrm>
          <a:prstGeom prst="rect">
            <a:avLst/>
          </a:prstGeom>
        </p:spPr>
      </p:pic>
    </p:spTree>
    <p:extLst>
      <p:ext uri="{BB962C8B-B14F-4D97-AF65-F5344CB8AC3E}">
        <p14:creationId xmlns:p14="http://schemas.microsoft.com/office/powerpoint/2010/main" val="25427944"/>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7638</TotalTime>
  <Words>1116</Words>
  <Application>Microsoft Office PowerPoint</Application>
  <PresentationFormat>Widescreen</PresentationFormat>
  <Paragraphs>172</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poppins</vt:lpstr>
      <vt:lpstr>Roboto</vt:lpstr>
      <vt:lpstr>Roboto</vt:lpstr>
      <vt:lpstr>Trebuchet MS</vt:lpstr>
      <vt:lpstr>Verdana</vt:lpstr>
      <vt:lpstr>Wingdings 3</vt:lpstr>
      <vt:lpstr>Facet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Regression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Metrices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Chimakurthy S</dc:creator>
  <cp:lastModifiedBy>Krishna, Chimakurthy S</cp:lastModifiedBy>
  <cp:revision>58</cp:revision>
  <dcterms:created xsi:type="dcterms:W3CDTF">2020-07-09T06:51:05Z</dcterms:created>
  <dcterms:modified xsi:type="dcterms:W3CDTF">2020-08-28T16:07:38Z</dcterms:modified>
</cp:coreProperties>
</file>